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89"/>
  </p:notesMasterIdLst>
  <p:handoutMasterIdLst>
    <p:handoutMasterId r:id="rId90"/>
  </p:handoutMasterIdLst>
  <p:sldIdLst>
    <p:sldId id="256" r:id="rId2"/>
    <p:sldId id="350" r:id="rId3"/>
    <p:sldId id="638" r:id="rId4"/>
    <p:sldId id="623" r:id="rId5"/>
    <p:sldId id="626" r:id="rId6"/>
    <p:sldId id="627" r:id="rId7"/>
    <p:sldId id="625" r:id="rId8"/>
    <p:sldId id="628" r:id="rId9"/>
    <p:sldId id="631" r:id="rId10"/>
    <p:sldId id="630" r:id="rId11"/>
    <p:sldId id="635" r:id="rId12"/>
    <p:sldId id="639" r:id="rId13"/>
    <p:sldId id="632" r:id="rId14"/>
    <p:sldId id="634" r:id="rId15"/>
    <p:sldId id="633" r:id="rId16"/>
    <p:sldId id="641" r:id="rId17"/>
    <p:sldId id="644" r:id="rId18"/>
    <p:sldId id="651" r:id="rId19"/>
    <p:sldId id="646" r:id="rId20"/>
    <p:sldId id="649" r:id="rId21"/>
    <p:sldId id="648" r:id="rId22"/>
    <p:sldId id="647" r:id="rId23"/>
    <p:sldId id="650" r:id="rId24"/>
    <p:sldId id="652" r:id="rId25"/>
    <p:sldId id="655" r:id="rId26"/>
    <p:sldId id="642" r:id="rId27"/>
    <p:sldId id="653" r:id="rId28"/>
    <p:sldId id="640" r:id="rId29"/>
    <p:sldId id="636" r:id="rId30"/>
    <p:sldId id="658" r:id="rId31"/>
    <p:sldId id="656" r:id="rId32"/>
    <p:sldId id="657" r:id="rId33"/>
    <p:sldId id="666" r:id="rId34"/>
    <p:sldId id="659" r:id="rId35"/>
    <p:sldId id="660" r:id="rId36"/>
    <p:sldId id="661" r:id="rId37"/>
    <p:sldId id="662" r:id="rId38"/>
    <p:sldId id="663" r:id="rId39"/>
    <p:sldId id="670" r:id="rId40"/>
    <p:sldId id="671" r:id="rId41"/>
    <p:sldId id="669" r:id="rId42"/>
    <p:sldId id="667" r:id="rId43"/>
    <p:sldId id="668" r:id="rId44"/>
    <p:sldId id="674" r:id="rId45"/>
    <p:sldId id="664" r:id="rId46"/>
    <p:sldId id="665" r:id="rId47"/>
    <p:sldId id="676" r:id="rId48"/>
    <p:sldId id="673" r:id="rId49"/>
    <p:sldId id="675" r:id="rId50"/>
    <p:sldId id="672" r:id="rId51"/>
    <p:sldId id="637" r:id="rId52"/>
    <p:sldId id="526" r:id="rId53"/>
    <p:sldId id="590" r:id="rId54"/>
    <p:sldId id="592" r:id="rId55"/>
    <p:sldId id="591" r:id="rId56"/>
    <p:sldId id="595" r:id="rId57"/>
    <p:sldId id="596" r:id="rId58"/>
    <p:sldId id="597" r:id="rId59"/>
    <p:sldId id="598" r:id="rId60"/>
    <p:sldId id="622" r:id="rId61"/>
    <p:sldId id="578" r:id="rId62"/>
    <p:sldId id="583" r:id="rId63"/>
    <p:sldId id="581" r:id="rId64"/>
    <p:sldId id="621" r:id="rId65"/>
    <p:sldId id="585" r:id="rId66"/>
    <p:sldId id="619" r:id="rId67"/>
    <p:sldId id="605" r:id="rId68"/>
    <p:sldId id="606" r:id="rId69"/>
    <p:sldId id="607" r:id="rId70"/>
    <p:sldId id="588" r:id="rId71"/>
    <p:sldId id="532" r:id="rId72"/>
    <p:sldId id="601" r:id="rId73"/>
    <p:sldId id="608" r:id="rId74"/>
    <p:sldId id="609" r:id="rId75"/>
    <p:sldId id="610" r:id="rId76"/>
    <p:sldId id="611" r:id="rId77"/>
    <p:sldId id="589" r:id="rId78"/>
    <p:sldId id="613" r:id="rId79"/>
    <p:sldId id="614" r:id="rId80"/>
    <p:sldId id="615" r:id="rId81"/>
    <p:sldId id="616" r:id="rId82"/>
    <p:sldId id="617" r:id="rId83"/>
    <p:sldId id="618" r:id="rId84"/>
    <p:sldId id="604" r:id="rId85"/>
    <p:sldId id="600" r:id="rId86"/>
    <p:sldId id="620" r:id="rId87"/>
    <p:sldId id="586" r:id="rId88"/>
  </p:sldIdLst>
  <p:sldSz cx="9144000" cy="6858000" type="screen4x3"/>
  <p:notesSz cx="6799263" cy="99314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7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арнов Артём" initials="КА" lastIdx="1" clrIdx="0">
    <p:extLst>
      <p:ext uri="{19B8F6BF-5375-455C-9EA6-DF929625EA0E}">
        <p15:presenceInfo xmlns:p15="http://schemas.microsoft.com/office/powerpoint/2012/main" userId="eb209e2bb98b021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FF55AC"/>
    <a:srgbClr val="E20074"/>
    <a:srgbClr val="315533"/>
    <a:srgbClr val="EDA95A"/>
    <a:srgbClr val="262626"/>
    <a:srgbClr val="427BAB"/>
    <a:srgbClr val="DDD674"/>
    <a:srgbClr val="BABD5A"/>
    <a:srgbClr val="64B9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49" autoAdjust="0"/>
    <p:restoredTop sz="94368" autoAdjust="0"/>
  </p:normalViewPr>
  <p:slideViewPr>
    <p:cSldViewPr>
      <p:cViewPr varScale="1">
        <p:scale>
          <a:sx n="157" d="100"/>
          <a:sy n="157" d="100"/>
        </p:scale>
        <p:origin x="1704" y="160"/>
      </p:cViewPr>
      <p:guideLst>
        <p:guide orient="horz" pos="3793"/>
        <p:guide pos="2880"/>
      </p:guideLst>
    </p:cSldViewPr>
  </p:slideViewPr>
  <p:outlineViewPr>
    <p:cViewPr>
      <p:scale>
        <a:sx n="33" d="100"/>
        <a:sy n="33" d="100"/>
      </p:scale>
      <p:origin x="0" y="2820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1T20:39:20.871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959100" y="9525"/>
            <a:ext cx="33020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 smtClean="0">
                <a:cs typeface="Arial" charset="0"/>
              </a:defRPr>
            </a:lvl1pPr>
          </a:lstStyle>
          <a:p>
            <a:pPr>
              <a:defRPr/>
            </a:pPr>
            <a:fld id="{5C61BD53-4B04-F145-86F9-A74355F21B41}" type="datetime1">
              <a:rPr lang="ru-RU" smtClean="0"/>
              <a:t>11.08.2019</a:t>
            </a:fld>
            <a:endParaRPr lang="de-DE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2959100" y="203200"/>
            <a:ext cx="33020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>
                <a:cs typeface="Arial" charset="0"/>
              </a:defRPr>
            </a:lvl1pPr>
          </a:lstStyle>
          <a:p>
            <a:pPr>
              <a:defRPr/>
            </a:pPr>
            <a:fld id="{9EB3D6C2-9D9F-4087-A8C7-37EAF633367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959100" y="106363"/>
            <a:ext cx="3302000" cy="1285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–streng vertraulich, vertraulich, intern, öffentlich–                         Autor / Thema der Präsentation</a:t>
            </a:r>
          </a:p>
        </p:txBody>
      </p:sp>
      <p:pic>
        <p:nvPicPr>
          <p:cNvPr id="14341" name="Picture 11" descr="T_Kurzform_1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" t="23399" r="2734" b="23399"/>
          <a:stretch>
            <a:fillRect/>
          </a:stretch>
        </p:blipFill>
        <p:spPr bwMode="auto">
          <a:xfrm>
            <a:off x="585788" y="1588"/>
            <a:ext cx="163036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3687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42950" y="820738"/>
            <a:ext cx="5316538" cy="3987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42925" y="5043488"/>
            <a:ext cx="5718175" cy="430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68" tIns="46084" rIns="92168" bIns="460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959100" y="9525"/>
            <a:ext cx="33020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 smtClean="0">
                <a:cs typeface="Arial" charset="0"/>
              </a:defRPr>
            </a:lvl1pPr>
          </a:lstStyle>
          <a:p>
            <a:pPr>
              <a:defRPr/>
            </a:pPr>
            <a:fld id="{5E93B323-1DA8-3445-A31E-FDC95D81CCA5}" type="datetime1">
              <a:rPr lang="ru-RU" smtClean="0"/>
              <a:t>11.08.2019</a:t>
            </a:fld>
            <a:endParaRPr lang="de-DE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2959100" y="203200"/>
            <a:ext cx="33020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>
                <a:cs typeface="Arial" charset="0"/>
              </a:defRPr>
            </a:lvl1pPr>
          </a:lstStyle>
          <a:p>
            <a:pPr>
              <a:defRPr/>
            </a:pPr>
            <a:fld id="{0EC253D9-6D54-46DB-A7B4-6C8C45063CF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208" name="Rectangle 1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959100" y="106363"/>
            <a:ext cx="3302000" cy="1285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–streng vertraulich, vertraulich, intern, öffentlich–                         Autor / Thema der Präsentation</a:t>
            </a:r>
          </a:p>
        </p:txBody>
      </p:sp>
      <p:pic>
        <p:nvPicPr>
          <p:cNvPr id="13319" name="Picture 17" descr="T_Kurzform_1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" t="23399" r="2734" b="23399"/>
          <a:stretch>
            <a:fillRect/>
          </a:stretch>
        </p:blipFill>
        <p:spPr bwMode="auto">
          <a:xfrm>
            <a:off x="585788" y="1588"/>
            <a:ext cx="163036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740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180975" indent="-180975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1pPr>
    <a:lvl2pPr marL="541338" indent="-203200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2pPr>
    <a:lvl3pPr marL="903288" indent="-192088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3pPr>
    <a:lvl4pPr marL="1263650" indent="-190500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4pPr>
    <a:lvl5pPr marL="1625600" indent="-192088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9997EA6-9D33-AE41-99D7-1227E2F05991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6768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2206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11.08.19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244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9268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8268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1531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0360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9127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6727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6039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9417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11.08.19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804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8393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0863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187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2861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2308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5135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31198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11.08.19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7401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39151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5410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52126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08392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4299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11.08.19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76181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12530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0809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19260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09884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89678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42016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86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08725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20516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11.08.19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65091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85270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12708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33144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42418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55931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64522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81147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11.08.19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5215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06695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3644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CCE789A1-71B3-4440-9715-07D7E61CF431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89200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FF3277D-4DE8-1A44-A3B8-A898EEF365D8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31737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FE5A10FD-2C6D-9C41-A78F-10A1A5F806EC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2747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F960F59B-A8B2-2044-A14D-A18D96E16D7A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2949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F4C80D52-721D-C245-B8E9-8CA08E136723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76530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28A6DAFF-77FA-6D47-A8FA-39801F76047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23394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802E2E05-0644-D946-A5FA-CCEBC4B6141C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20669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37A6CC21-3EFB-2649-9AA5-309AA02B847C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63162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37A6CC21-3EFB-2649-9AA5-309AA02B847C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623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01230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2C26F605-4813-0340-A031-B9A98BD60741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6973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AF508B95-AFFA-1D4B-8CAA-6F629C5B15C2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7339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F053BD1A-50A2-C440-BB24-42FBB95BC7E2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52636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AF508B95-AFFA-1D4B-8CAA-6F629C5B15C2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92588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2CF1EA40-30C6-7D45-89CC-D9DB71D410C6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94913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F5DC42F-D347-B74F-8879-658BEF295D3E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50766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12588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042154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84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780258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85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4756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079381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86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067386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796F1E5F-E3E6-A644-9337-5594AB702127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87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2035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6318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602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T_Menschen_Blank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0"/>
          <a:stretch>
            <a:fillRect/>
          </a:stretch>
        </p:blipFill>
        <p:spPr bwMode="auto">
          <a:xfrm>
            <a:off x="2771775" y="0"/>
            <a:ext cx="5821363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04801" y="3603029"/>
            <a:ext cx="4123184" cy="1554163"/>
          </a:xfrm>
        </p:spPr>
        <p:txBody>
          <a:bodyPr lIns="216000" tIns="126000"/>
          <a:lstStyle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D384DBC-BD4F-4EB0-A293-DF20630571D5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pic>
        <p:nvPicPr>
          <p:cNvPr id="7" name="Picture 8" descr="TSY_PPT_Label_neu"/>
          <p:cNvPicPr preferRelativeResize="0">
            <a:picLocks noChangeAspect="1" noChangeArrowheads="1"/>
          </p:cNvPicPr>
          <p:nvPr userDrawn="1"/>
        </p:nvPicPr>
        <p:blipFill>
          <a:blip r:embed="rId3" cstate="print"/>
          <a:srcRect r="84" b="1210"/>
          <a:stretch>
            <a:fillRect/>
          </a:stretch>
        </p:blipFill>
        <p:spPr bwMode="auto">
          <a:xfrm>
            <a:off x="304800" y="5929330"/>
            <a:ext cx="8524875" cy="587375"/>
          </a:xfrm>
          <a:prstGeom prst="rect">
            <a:avLst/>
          </a:prstGeom>
          <a:noFill/>
          <a:effectLst/>
        </p:spPr>
      </p:pic>
      <p:sp>
        <p:nvSpPr>
          <p:cNvPr id="6758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04800" y="5949280"/>
            <a:ext cx="8532813" cy="281434"/>
          </a:xfrm>
        </p:spPr>
        <p:txBody>
          <a:bodyPr lIns="234000"/>
          <a:lstStyle>
            <a:lvl1pPr marL="0" indent="0" algn="r">
              <a:buFont typeface="Wingdings" pitchFamily="2" charset="2"/>
              <a:buNone/>
              <a:defRPr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3408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7413B-4F20-4754-AC27-266A06348B9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274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304800"/>
            <a:ext cx="2132013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2484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576F15-8DF2-44D0-A1B5-B71F8DCE0AB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08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C8416F-B3F9-4C0C-A60C-308AA625E00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491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E47974-CD0D-411A-9C41-1AD903959BC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462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485900"/>
            <a:ext cx="4189413" cy="4457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485900"/>
            <a:ext cx="4191000" cy="4457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7E6BFE-2C05-4556-94D7-35F1E93619A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3059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EED153-FF54-494E-BB50-83A75AA1D98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660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7269163" y="6602413"/>
            <a:ext cx="809625" cy="14446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989013" y="6602413"/>
            <a:ext cx="6607175" cy="193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301D65-E1D3-4758-8C63-3F4AE36C92E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14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206EAB-88CB-4C12-AC7D-3C43CC844F8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998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05A698-B4BC-475B-A9B9-F0762E98D90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0713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ru-R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B0E805-31E4-4A31-A2CF-ACCC3F3929A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3893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04800" y="88776"/>
            <a:ext cx="8532813" cy="459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301038" y="6602413"/>
            <a:ext cx="539750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 smtClean="0">
                <a:cs typeface="+mn-cs"/>
              </a:defRPr>
            </a:lvl1pPr>
          </a:lstStyle>
          <a:p>
            <a:pPr>
              <a:defRPr/>
            </a:pPr>
            <a:fld id="{B4083B1F-B18F-4BA4-AF25-77046510C68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gray">
          <a:xfrm>
            <a:off x="304800" y="764704"/>
            <a:ext cx="8532813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04800" y="476672"/>
            <a:ext cx="8532813" cy="0"/>
          </a:xfrm>
          <a:prstGeom prst="line">
            <a:avLst/>
          </a:prstGeom>
          <a:solidFill>
            <a:schemeClr val="bg2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Picture 8" descr="TSY_PPT_Label_neu"/>
          <p:cNvPicPr preferRelativeResize="0">
            <a:picLocks noChangeAspect="1" noChangeArrowheads="1"/>
          </p:cNvPicPr>
          <p:nvPr/>
        </p:nvPicPr>
        <p:blipFill>
          <a:blip r:embed="rId13" cstate="print"/>
          <a:srcRect r="84" b="1210"/>
          <a:stretch>
            <a:fillRect/>
          </a:stretch>
        </p:blipFill>
        <p:spPr bwMode="auto">
          <a:xfrm>
            <a:off x="304800" y="5929330"/>
            <a:ext cx="8524875" cy="587375"/>
          </a:xfrm>
          <a:prstGeom prst="rect">
            <a:avLst/>
          </a:prstGeom>
          <a:noFill/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2" r:id="rId1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Narrow" pitchFamily="34" charset="0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9pPr>
    </p:titleStyle>
    <p:bodyStyle>
      <a:lvl1pPr marL="222250" indent="-22225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582613" indent="-22225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</a:defRPr>
      </a:lvl2pPr>
      <a:lvl3pPr marL="941388" indent="-22066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</a:defRPr>
      </a:lvl3pPr>
      <a:lvl4pPr marL="1209675" indent="-13811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</a:defRPr>
      </a:lvl4pPr>
      <a:lvl5pPr marL="16621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</a:defRPr>
      </a:lvl5pPr>
      <a:lvl6pPr marL="21193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765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337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909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gif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tif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43808" y="6381328"/>
            <a:ext cx="2520280" cy="332656"/>
          </a:xfrm>
        </p:spPr>
        <p:txBody>
          <a:bodyPr/>
          <a:lstStyle/>
          <a:p>
            <a:pPr algn="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Saint Petersburg, </a:t>
            </a:r>
            <a:r>
              <a:rPr lang="en-US" dirty="0"/>
              <a:t>2019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3068638"/>
            <a:ext cx="8532813" cy="2448594"/>
          </a:xfrm>
        </p:spPr>
        <p:txBody>
          <a:bodyPr/>
          <a:lstStyle/>
          <a:p>
            <a:r>
              <a:rPr lang="en-US" sz="4800" dirty="0"/>
              <a:t>Concurrency</a:t>
            </a:r>
            <a:br>
              <a:rPr lang="en-US" dirty="0"/>
            </a:br>
            <a:br>
              <a:rPr lang="ru-RU" dirty="0"/>
            </a:br>
            <a:br>
              <a:rPr lang="ru-RU" dirty="0"/>
            </a:b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203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CPU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229851-011A-284A-BE90-A942B2842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3" b="9501"/>
          <a:stretch/>
        </p:blipFill>
        <p:spPr>
          <a:xfrm>
            <a:off x="344488" y="548680"/>
            <a:ext cx="8496300" cy="552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2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Bootstrapping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AE4492-8BCC-8847-AC2E-18631AE6B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50" y="980728"/>
            <a:ext cx="8655773" cy="428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0" y="2708920"/>
            <a:ext cx="9036496" cy="914400"/>
          </a:xfrm>
        </p:spPr>
        <p:txBody>
          <a:bodyPr/>
          <a:lstStyle/>
          <a:p>
            <a:pPr algn="ctr"/>
            <a:r>
              <a:rPr lang="en-US" sz="6000" b="1" dirty="0"/>
              <a:t>Software basics</a:t>
            </a:r>
          </a:p>
        </p:txBody>
      </p:sp>
    </p:spTree>
    <p:extLst>
      <p:ext uri="{BB962C8B-B14F-4D97-AF65-F5344CB8AC3E}">
        <p14:creationId xmlns:p14="http://schemas.microsoft.com/office/powerpoint/2010/main" val="8735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30F1F-B0EC-4E43-AB2F-44AEB9686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55" b="7579"/>
          <a:stretch/>
        </p:blipFill>
        <p:spPr>
          <a:xfrm>
            <a:off x="699647" y="607666"/>
            <a:ext cx="7744706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51C893-F653-2B45-BB0B-C52475B04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4" b="28485"/>
          <a:stretch/>
        </p:blipFill>
        <p:spPr>
          <a:xfrm>
            <a:off x="79130" y="764704"/>
            <a:ext cx="8985740" cy="45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6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to run programs?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7F0F6-A698-FF42-A605-D2E8CA2E0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767"/>
          <a:stretch/>
        </p:blipFill>
        <p:spPr>
          <a:xfrm>
            <a:off x="863600" y="584200"/>
            <a:ext cx="7416800" cy="507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3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1473C5-5C6E-4E45-A17A-EBCDEDBF3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30" y="692696"/>
            <a:ext cx="7884740" cy="500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3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6C4FD2-0866-1B47-800F-23E1C039FE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" t="482" r="10453" b="16463"/>
          <a:stretch/>
        </p:blipFill>
        <p:spPr>
          <a:xfrm>
            <a:off x="659279" y="620688"/>
            <a:ext cx="7632848" cy="50000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9F1931-B80D-B646-9819-6419F90A237E}"/>
              </a:ext>
            </a:extLst>
          </p:cNvPr>
          <p:cNvSpPr/>
          <p:nvPr/>
        </p:nvSpPr>
        <p:spPr bwMode="auto">
          <a:xfrm>
            <a:off x="6444208" y="3429000"/>
            <a:ext cx="2664296" cy="234071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1879B8-2DF9-E345-A3B0-31740A89F4D5}"/>
              </a:ext>
            </a:extLst>
          </p:cNvPr>
          <p:cNvSpPr/>
          <p:nvPr/>
        </p:nvSpPr>
        <p:spPr bwMode="auto">
          <a:xfrm>
            <a:off x="6228184" y="3717032"/>
            <a:ext cx="432048" cy="3578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19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9F1931-B80D-B646-9819-6419F90A237E}"/>
              </a:ext>
            </a:extLst>
          </p:cNvPr>
          <p:cNvSpPr/>
          <p:nvPr/>
        </p:nvSpPr>
        <p:spPr bwMode="auto">
          <a:xfrm>
            <a:off x="6444208" y="3429000"/>
            <a:ext cx="2664296" cy="234071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1879B8-2DF9-E345-A3B0-31740A89F4D5}"/>
              </a:ext>
            </a:extLst>
          </p:cNvPr>
          <p:cNvSpPr/>
          <p:nvPr/>
        </p:nvSpPr>
        <p:spPr bwMode="auto">
          <a:xfrm>
            <a:off x="6228184" y="3717032"/>
            <a:ext cx="432048" cy="3578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FD5530-66F9-0848-B4E5-22F308F46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7" y="550092"/>
            <a:ext cx="4896544" cy="533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pic>
        <p:nvPicPr>
          <p:cNvPr id="1026" name="Picture 2" descr="Image result for processes windows">
            <a:extLst>
              <a:ext uri="{FF2B5EF4-FFF2-40B4-BE49-F238E27FC236}">
                <a16:creationId xmlns:a16="http://schemas.microsoft.com/office/drawing/2014/main" id="{7D35BA76-6F54-C648-AE97-5C6AB557B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3614095" cy="377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32BB9-6AEF-B244-9D39-7FB6CB293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692696"/>
            <a:ext cx="5220072" cy="38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0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Content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7" name="AutoShap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037185" y="1482170"/>
            <a:ext cx="321469" cy="36036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1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3037185" y="1985407"/>
            <a:ext cx="321469" cy="360363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2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3038579" y="2469822"/>
            <a:ext cx="321469" cy="360363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3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0" name="AutoShap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3037185" y="2950360"/>
            <a:ext cx="321469" cy="36036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4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5" name="AutoShape 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3419872" y="1967252"/>
            <a:ext cx="387109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</a:rPr>
              <a:t>Software basics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16" name="AutoShape 5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3411529" y="2457890"/>
            <a:ext cx="4937462" cy="36036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</a:rPr>
              <a:t>Java thread management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17" name="AutoShape 5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3411529" y="2934478"/>
            <a:ext cx="4315232" cy="36036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  <a:defRPr/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  <a:cs typeface="Arial" charset="0"/>
              </a:rPr>
              <a:t>Concurrency general concept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32" name="AutoShape 5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3419872" y="1484784"/>
            <a:ext cx="5081477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</a:rPr>
              <a:t>Hardware basics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24" name="AutoShape 5">
            <a:extLst>
              <a:ext uri="{FF2B5EF4-FFF2-40B4-BE49-F238E27FC236}">
                <a16:creationId xmlns:a16="http://schemas.microsoft.com/office/drawing/2014/main" id="{86871BED-FD95-3C40-A0C2-281086EDA55B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3037184" y="3424015"/>
            <a:ext cx="321469" cy="36036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5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25" name="AutoShape 5">
            <a:extLst>
              <a:ext uri="{FF2B5EF4-FFF2-40B4-BE49-F238E27FC236}">
                <a16:creationId xmlns:a16="http://schemas.microsoft.com/office/drawing/2014/main" id="{2E86BF52-681D-E54E-87CE-A5D77DB494F1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3419872" y="3430997"/>
            <a:ext cx="4315232" cy="36036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  <a:defRPr/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  <a:cs typeface="Arial" charset="0"/>
              </a:rPr>
              <a:t>Java concurrency implementation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26" name="AutoShape 5">
            <a:extLst>
              <a:ext uri="{FF2B5EF4-FFF2-40B4-BE49-F238E27FC236}">
                <a16:creationId xmlns:a16="http://schemas.microsoft.com/office/drawing/2014/main" id="{8B703597-6C03-DD41-9BCB-96CCF42E2F6B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3037184" y="3964209"/>
            <a:ext cx="321469" cy="36036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6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40" name="AutoShape 5">
            <a:extLst>
              <a:ext uri="{FF2B5EF4-FFF2-40B4-BE49-F238E27FC236}">
                <a16:creationId xmlns:a16="http://schemas.microsoft.com/office/drawing/2014/main" id="{14DBFDC3-2C47-C44F-AE42-EE44B1BEF843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3419872" y="3971191"/>
            <a:ext cx="4315232" cy="36036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  <a:defRPr/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</a:rPr>
              <a:t>Conclusion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852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132C21-FC86-3544-8E7F-34B29F9CE7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484"/>
          <a:stretch/>
        </p:blipFill>
        <p:spPr>
          <a:xfrm>
            <a:off x="0" y="833369"/>
            <a:ext cx="9144000" cy="417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E6FC33-5FB6-DD45-B962-0C778EACD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692696"/>
            <a:ext cx="7920880" cy="531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6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C97ADF-EDC9-2649-93C3-CF5855209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2724"/>
            <a:ext cx="9144000" cy="513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8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Inter-process communications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5C7F1C-F90E-6347-B9B3-42198E338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9" b="15349"/>
          <a:stretch/>
        </p:blipFill>
        <p:spPr bwMode="auto">
          <a:xfrm>
            <a:off x="2264643" y="493319"/>
            <a:ext cx="6566922" cy="554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process and threads linux">
            <a:extLst>
              <a:ext uri="{FF2B5EF4-FFF2-40B4-BE49-F238E27FC236}">
                <a16:creationId xmlns:a16="http://schemas.microsoft.com/office/drawing/2014/main" id="{07E06C57-451C-BA4D-90E3-DABCDBF5F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8614"/>
          <a:stretch/>
        </p:blipFill>
        <p:spPr bwMode="auto">
          <a:xfrm>
            <a:off x="0" y="816825"/>
            <a:ext cx="2264643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63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Threads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7EF9D5-338C-6D43-B839-6B6FABF0F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437"/>
          <a:stretch/>
        </p:blipFill>
        <p:spPr>
          <a:xfrm>
            <a:off x="150759" y="659833"/>
            <a:ext cx="8648700" cy="524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294BF9-5B68-8140-8ABB-2A89A5A090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26" b="23976"/>
          <a:stretch/>
        </p:blipFill>
        <p:spPr>
          <a:xfrm>
            <a:off x="0" y="1372770"/>
            <a:ext cx="7349253" cy="4038315"/>
          </a:xfrm>
          <a:prstGeom prst="rect">
            <a:avLst/>
          </a:prstGeom>
        </p:spPr>
      </p:pic>
      <p:pic>
        <p:nvPicPr>
          <p:cNvPr id="8" name="Picture 6" descr="Image result for process and threads linux">
            <a:extLst>
              <a:ext uri="{FF2B5EF4-FFF2-40B4-BE49-F238E27FC236}">
                <a16:creationId xmlns:a16="http://schemas.microsoft.com/office/drawing/2014/main" id="{075809ED-1ED5-DA40-B071-7676B083E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2" r="54641"/>
          <a:stretch/>
        </p:blipFill>
        <p:spPr bwMode="auto">
          <a:xfrm>
            <a:off x="7111625" y="1628354"/>
            <a:ext cx="200426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24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Threads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5159F-5575-0849-98A6-AC340B94E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4704"/>
            <a:ext cx="9144000" cy="4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2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5F6672-1E63-B34B-A732-1D61FB8DE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97"/>
          <a:stretch/>
        </p:blipFill>
        <p:spPr>
          <a:xfrm>
            <a:off x="825418" y="692696"/>
            <a:ext cx="7492520" cy="45365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16B7B9-574D-254A-92FC-14EC0FC444D1}"/>
              </a:ext>
            </a:extLst>
          </p:cNvPr>
          <p:cNvSpPr/>
          <p:nvPr/>
        </p:nvSpPr>
        <p:spPr bwMode="auto">
          <a:xfrm>
            <a:off x="5292080" y="692696"/>
            <a:ext cx="2627970" cy="9361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60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Inter-process communications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pic>
        <p:nvPicPr>
          <p:cNvPr id="3074" name="Picture 2" descr="Image result for process vs thread">
            <a:extLst>
              <a:ext uri="{FF2B5EF4-FFF2-40B4-BE49-F238E27FC236}">
                <a16:creationId xmlns:a16="http://schemas.microsoft.com/office/drawing/2014/main" id="{DD7B5F7D-7429-DA44-A618-6E8F773C10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3" b="4216"/>
          <a:stretch/>
        </p:blipFill>
        <p:spPr bwMode="auto">
          <a:xfrm>
            <a:off x="2410160" y="548680"/>
            <a:ext cx="4466096" cy="558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30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0" y="2708920"/>
            <a:ext cx="9036496" cy="914400"/>
          </a:xfrm>
        </p:spPr>
        <p:txBody>
          <a:bodyPr/>
          <a:lstStyle/>
          <a:p>
            <a:pPr algn="ctr"/>
            <a:r>
              <a:rPr lang="en-US" sz="6000" b="1" dirty="0"/>
              <a:t>Java basics</a:t>
            </a:r>
          </a:p>
        </p:txBody>
      </p:sp>
    </p:spTree>
    <p:extLst>
      <p:ext uri="{BB962C8B-B14F-4D97-AF65-F5344CB8AC3E}">
        <p14:creationId xmlns:p14="http://schemas.microsoft.com/office/powerpoint/2010/main" val="222787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JVM execution architecture</a:t>
            </a:r>
          </a:p>
          <a:p>
            <a:endParaRPr lang="en-US" kern="0" dirty="0">
              <a:latin typeface="TeleGrotesk Headli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965FF-DBFD-ED41-8726-A8CDBAD86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692696"/>
            <a:ext cx="74168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4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0" y="2708920"/>
            <a:ext cx="9036496" cy="914400"/>
          </a:xfrm>
        </p:spPr>
        <p:txBody>
          <a:bodyPr/>
          <a:lstStyle/>
          <a:p>
            <a:pPr algn="ctr"/>
            <a:r>
              <a:rPr lang="en-US" sz="6000" b="1" dirty="0"/>
              <a:t>Hardware basics</a:t>
            </a:r>
          </a:p>
        </p:txBody>
      </p:sp>
    </p:spTree>
    <p:extLst>
      <p:ext uri="{BB962C8B-B14F-4D97-AF65-F5344CB8AC3E}">
        <p14:creationId xmlns:p14="http://schemas.microsoft.com/office/powerpoint/2010/main" val="160106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JVM execution architecture</a:t>
            </a:r>
          </a:p>
          <a:p>
            <a:endParaRPr lang="en-US" kern="0" dirty="0">
              <a:latin typeface="TeleGrotesk Headli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F2C8B-EFD7-B247-9614-57C6643C67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49"/>
          <a:stretch/>
        </p:blipFill>
        <p:spPr>
          <a:xfrm>
            <a:off x="1313221" y="2060848"/>
            <a:ext cx="6517557" cy="173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9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JVM execution architecture</a:t>
            </a:r>
          </a:p>
          <a:p>
            <a:endParaRPr lang="en-US" kern="0" dirty="0">
              <a:latin typeface="TeleGrotesk Headli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7E06F-D373-2C49-904F-37754A2AC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82" y="836712"/>
            <a:ext cx="7609696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0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JVM execution architecture</a:t>
            </a:r>
          </a:p>
          <a:p>
            <a:endParaRPr lang="en-US" kern="0" dirty="0">
              <a:latin typeface="TeleGrotesk Headli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91814-C2EE-614B-A191-EFAE09105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12" y="764704"/>
            <a:ext cx="8515893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8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0" y="2708920"/>
            <a:ext cx="9036496" cy="914400"/>
          </a:xfrm>
        </p:spPr>
        <p:txBody>
          <a:bodyPr/>
          <a:lstStyle/>
          <a:p>
            <a:pPr algn="ctr"/>
            <a:r>
              <a:rPr lang="en-US" sz="6000" b="1" dirty="0"/>
              <a:t>Example 1,2,3</a:t>
            </a:r>
          </a:p>
        </p:txBody>
      </p:sp>
    </p:spTree>
    <p:extLst>
      <p:ext uri="{BB962C8B-B14F-4D97-AF65-F5344CB8AC3E}">
        <p14:creationId xmlns:p14="http://schemas.microsoft.com/office/powerpoint/2010/main" val="141704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JVM execution architecture</a:t>
            </a:r>
          </a:p>
          <a:p>
            <a:endParaRPr lang="en-US" kern="0" dirty="0">
              <a:latin typeface="TeleGrotesk Headli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9ABEFC-5E6C-304F-8182-20C425A54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620688"/>
            <a:ext cx="6840760" cy="536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0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JVM execution architecture</a:t>
            </a:r>
          </a:p>
          <a:p>
            <a:endParaRPr lang="en-US" kern="0" dirty="0">
              <a:latin typeface="TeleGrotesk Headli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968AC1-FA12-4D4A-9009-E1BC22140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4704"/>
            <a:ext cx="9144000" cy="2143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27C300-4745-6A49-BB84-7D37275B3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692768"/>
            <a:ext cx="6300192" cy="328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7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JVM execution architecture</a:t>
            </a:r>
          </a:p>
          <a:p>
            <a:endParaRPr lang="en-US" kern="0" dirty="0">
              <a:latin typeface="TeleGrotesk Headli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B66D4B-1F0F-3A47-9FE8-4BFC3E6A1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2" y="764704"/>
            <a:ext cx="9144000" cy="49660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D334F49-7961-F94B-BC20-3CD12B13385F}"/>
              </a:ext>
            </a:extLst>
          </p:cNvPr>
          <p:cNvSpPr/>
          <p:nvPr/>
        </p:nvSpPr>
        <p:spPr bwMode="auto">
          <a:xfrm>
            <a:off x="0" y="2348880"/>
            <a:ext cx="7308304" cy="296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6CFEFE-647D-AA4E-A4BC-CFB126C0017E}"/>
              </a:ext>
            </a:extLst>
          </p:cNvPr>
          <p:cNvSpPr txBox="1"/>
          <p:nvPr/>
        </p:nvSpPr>
        <p:spPr>
          <a:xfrm>
            <a:off x="683568" y="2235540"/>
            <a:ext cx="1630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" pitchFamily="2" charset="0"/>
              </a:rPr>
              <a:t>Thread A:</a:t>
            </a:r>
            <a:endParaRPr lang="ru-RU" sz="2800" dirty="0">
              <a:latin typeface="Time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0DAB61-C980-C148-A0CE-8696E40073E4}"/>
              </a:ext>
            </a:extLst>
          </p:cNvPr>
          <p:cNvSpPr txBox="1"/>
          <p:nvPr/>
        </p:nvSpPr>
        <p:spPr>
          <a:xfrm>
            <a:off x="6228184" y="2235540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" pitchFamily="2" charset="0"/>
              </a:rPr>
              <a:t>Thread B:</a:t>
            </a:r>
            <a:endParaRPr lang="ru-RU" sz="2800" dirty="0">
              <a:latin typeface="Times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D42605-E707-6D4B-B783-3DF4EB3FABE2}"/>
              </a:ext>
            </a:extLst>
          </p:cNvPr>
          <p:cNvSpPr/>
          <p:nvPr/>
        </p:nvSpPr>
        <p:spPr bwMode="auto">
          <a:xfrm>
            <a:off x="2771800" y="703721"/>
            <a:ext cx="1476672" cy="61331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38317-5F17-8C47-813C-228377AD1FAB}"/>
              </a:ext>
            </a:extLst>
          </p:cNvPr>
          <p:cNvSpPr txBox="1"/>
          <p:nvPr/>
        </p:nvSpPr>
        <p:spPr>
          <a:xfrm>
            <a:off x="2900033" y="725975"/>
            <a:ext cx="1220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" pitchFamily="2" charset="0"/>
              </a:rPr>
              <a:t>threads</a:t>
            </a:r>
            <a:endParaRPr lang="ru-RU" sz="2800" dirty="0">
              <a:latin typeface="Times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7B0CA6-CF33-1E4F-8BB8-6418CE6720A7}"/>
              </a:ext>
            </a:extLst>
          </p:cNvPr>
          <p:cNvSpPr/>
          <p:nvPr/>
        </p:nvSpPr>
        <p:spPr bwMode="auto">
          <a:xfrm>
            <a:off x="3275856" y="3738881"/>
            <a:ext cx="1116632" cy="4320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394A3A-7C3C-4846-A349-866F46497E77}"/>
              </a:ext>
            </a:extLst>
          </p:cNvPr>
          <p:cNvSpPr/>
          <p:nvPr/>
        </p:nvSpPr>
        <p:spPr bwMode="auto">
          <a:xfrm>
            <a:off x="5364088" y="3636774"/>
            <a:ext cx="1224136" cy="5232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A50977-953F-224E-A318-B8739ACB5DFE}"/>
              </a:ext>
            </a:extLst>
          </p:cNvPr>
          <p:cNvSpPr txBox="1"/>
          <p:nvPr/>
        </p:nvSpPr>
        <p:spPr>
          <a:xfrm>
            <a:off x="3275856" y="3739242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" pitchFamily="2" charset="0"/>
              </a:rPr>
              <a:t>Thread </a:t>
            </a:r>
            <a:endParaRPr lang="ru-RU" sz="2800" dirty="0">
              <a:latin typeface="Times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BED4E-FE19-A14A-A7FA-F1EA6C06ECE7}"/>
              </a:ext>
            </a:extLst>
          </p:cNvPr>
          <p:cNvSpPr txBox="1"/>
          <p:nvPr/>
        </p:nvSpPr>
        <p:spPr>
          <a:xfrm>
            <a:off x="5364088" y="3750114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" pitchFamily="2" charset="0"/>
              </a:rPr>
              <a:t>Thread </a:t>
            </a:r>
            <a:endParaRPr lang="ru-RU" sz="28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41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JVM execution architecture</a:t>
            </a:r>
          </a:p>
          <a:p>
            <a:endParaRPr lang="en-US" kern="0" dirty="0">
              <a:latin typeface="TeleGrotesk Headli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334F49-7961-F94B-BC20-3CD12B13385F}"/>
              </a:ext>
            </a:extLst>
          </p:cNvPr>
          <p:cNvSpPr/>
          <p:nvPr/>
        </p:nvSpPr>
        <p:spPr bwMode="auto">
          <a:xfrm>
            <a:off x="0" y="2348880"/>
            <a:ext cx="7308304" cy="296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13269-7F52-CF4E-A864-77A300FF9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2" y="548681"/>
            <a:ext cx="9144000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2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JVM execution architecture</a:t>
            </a:r>
          </a:p>
          <a:p>
            <a:endParaRPr lang="en-US" kern="0" dirty="0">
              <a:latin typeface="TeleGrotesk Headli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334F49-7961-F94B-BC20-3CD12B13385F}"/>
              </a:ext>
            </a:extLst>
          </p:cNvPr>
          <p:cNvSpPr/>
          <p:nvPr/>
        </p:nvSpPr>
        <p:spPr bwMode="auto">
          <a:xfrm>
            <a:off x="0" y="2348880"/>
            <a:ext cx="7308304" cy="296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300D78-1C00-1542-B3CA-D26F1C95E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8433"/>
            <a:ext cx="9144000" cy="54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6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Critical region(section)</a:t>
            </a:r>
          </a:p>
          <a:p>
            <a:endParaRPr lang="en-US" kern="0" dirty="0">
              <a:latin typeface="TeleGrotesk Headli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334F49-7961-F94B-BC20-3CD12B13385F}"/>
              </a:ext>
            </a:extLst>
          </p:cNvPr>
          <p:cNvSpPr/>
          <p:nvPr/>
        </p:nvSpPr>
        <p:spPr bwMode="auto">
          <a:xfrm>
            <a:off x="0" y="2348880"/>
            <a:ext cx="7308304" cy="296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C2661-4FFD-1242-9722-7AA7DCD2E2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790"/>
          <a:stretch/>
        </p:blipFill>
        <p:spPr>
          <a:xfrm>
            <a:off x="-1" y="1124744"/>
            <a:ext cx="9116443" cy="365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The World we are living 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06580-9188-634A-8CB6-42619DA12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060" y="836712"/>
            <a:ext cx="6475276" cy="519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9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Lock (monitor)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334F49-7961-F94B-BC20-3CD12B13385F}"/>
              </a:ext>
            </a:extLst>
          </p:cNvPr>
          <p:cNvSpPr/>
          <p:nvPr/>
        </p:nvSpPr>
        <p:spPr bwMode="auto">
          <a:xfrm>
            <a:off x="0" y="2348880"/>
            <a:ext cx="7308304" cy="296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8ACC39-D24B-6A45-873B-280A35715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4563"/>
            <a:ext cx="9144000" cy="44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8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JVM execution architecture</a:t>
            </a:r>
          </a:p>
          <a:p>
            <a:endParaRPr lang="en-US" kern="0" dirty="0">
              <a:latin typeface="TeleGrotesk Headli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334F49-7961-F94B-BC20-3CD12B13385F}"/>
              </a:ext>
            </a:extLst>
          </p:cNvPr>
          <p:cNvSpPr/>
          <p:nvPr/>
        </p:nvSpPr>
        <p:spPr bwMode="auto">
          <a:xfrm>
            <a:off x="0" y="2348880"/>
            <a:ext cx="7308304" cy="296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78526E-7EA7-0343-AE7E-59FFE7C4AF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71"/>
          <a:stretch/>
        </p:blipFill>
        <p:spPr>
          <a:xfrm>
            <a:off x="917525" y="692696"/>
            <a:ext cx="7308305" cy="528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9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0" y="2708920"/>
            <a:ext cx="9036496" cy="914400"/>
          </a:xfrm>
        </p:spPr>
        <p:txBody>
          <a:bodyPr/>
          <a:lstStyle/>
          <a:p>
            <a:pPr algn="ctr"/>
            <a:r>
              <a:rPr lang="en-US" sz="6000" b="1" dirty="0"/>
              <a:t>Example 4</a:t>
            </a:r>
          </a:p>
        </p:txBody>
      </p:sp>
    </p:spTree>
    <p:extLst>
      <p:ext uri="{BB962C8B-B14F-4D97-AF65-F5344CB8AC3E}">
        <p14:creationId xmlns:p14="http://schemas.microsoft.com/office/powerpoint/2010/main" val="307769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JVM execution architecture</a:t>
            </a:r>
          </a:p>
          <a:p>
            <a:endParaRPr lang="en-US" kern="0" dirty="0">
              <a:latin typeface="TeleGrotesk Headli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334F49-7961-F94B-BC20-3CD12B13385F}"/>
              </a:ext>
            </a:extLst>
          </p:cNvPr>
          <p:cNvSpPr/>
          <p:nvPr/>
        </p:nvSpPr>
        <p:spPr bwMode="auto">
          <a:xfrm>
            <a:off x="0" y="2348880"/>
            <a:ext cx="7308304" cy="296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7E857-696B-404E-964D-7343CAC69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620688"/>
            <a:ext cx="9144000" cy="519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9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Atomicity</a:t>
            </a:r>
          </a:p>
          <a:p>
            <a:endParaRPr lang="en-US" kern="0" dirty="0">
              <a:latin typeface="TeleGrotesk Headli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334F49-7961-F94B-BC20-3CD12B13385F}"/>
              </a:ext>
            </a:extLst>
          </p:cNvPr>
          <p:cNvSpPr/>
          <p:nvPr/>
        </p:nvSpPr>
        <p:spPr bwMode="auto">
          <a:xfrm>
            <a:off x="0" y="2348880"/>
            <a:ext cx="7308304" cy="296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87DB0B-03C9-B546-AF45-FEFE3ECF3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3174"/>
            <a:ext cx="9144000" cy="247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4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Atomicity</a:t>
            </a:r>
          </a:p>
          <a:p>
            <a:endParaRPr lang="en-US" kern="0" dirty="0">
              <a:latin typeface="TeleGrotesk Headli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334F49-7961-F94B-BC20-3CD12B13385F}"/>
              </a:ext>
            </a:extLst>
          </p:cNvPr>
          <p:cNvSpPr/>
          <p:nvPr/>
        </p:nvSpPr>
        <p:spPr bwMode="auto">
          <a:xfrm>
            <a:off x="0" y="2348880"/>
            <a:ext cx="7308304" cy="296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63406B3-42F8-8846-B05E-59CB3DB82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21"/>
          <a:stretch/>
        </p:blipFill>
        <p:spPr bwMode="auto">
          <a:xfrm>
            <a:off x="1475656" y="1788287"/>
            <a:ext cx="5904538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30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Atomicity</a:t>
            </a:r>
          </a:p>
          <a:p>
            <a:endParaRPr lang="en-US" kern="0" dirty="0">
              <a:latin typeface="TeleGrotesk Headli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334F49-7961-F94B-BC20-3CD12B13385F}"/>
              </a:ext>
            </a:extLst>
          </p:cNvPr>
          <p:cNvSpPr/>
          <p:nvPr/>
        </p:nvSpPr>
        <p:spPr bwMode="auto">
          <a:xfrm>
            <a:off x="0" y="2348880"/>
            <a:ext cx="7308304" cy="296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B4C28EC-BFBF-754A-8327-DBAAE77144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7"/>
          <a:stretch/>
        </p:blipFill>
        <p:spPr bwMode="auto">
          <a:xfrm>
            <a:off x="1510978" y="1422400"/>
            <a:ext cx="6121400" cy="373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65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24A53-9642-2344-81F7-F3CB06A8F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38" b="15859"/>
          <a:stretch/>
        </p:blipFill>
        <p:spPr>
          <a:xfrm>
            <a:off x="367784" y="752924"/>
            <a:ext cx="8631742" cy="511256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4F2F5E-37A2-C647-9D30-F0C222A584D8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207867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Visibility</a:t>
            </a:r>
          </a:p>
          <a:p>
            <a:endParaRPr lang="en-US" kern="0" dirty="0">
              <a:latin typeface="TeleGrotesk Headli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48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334F49-7961-F94B-BC20-3CD12B13385F}"/>
              </a:ext>
            </a:extLst>
          </p:cNvPr>
          <p:cNvSpPr/>
          <p:nvPr/>
        </p:nvSpPr>
        <p:spPr bwMode="auto">
          <a:xfrm>
            <a:off x="0" y="2348880"/>
            <a:ext cx="7308304" cy="296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12290" name="Picture 2" descr="The CPU cache used by Thread 1 and main memory contains different values for the counter variable.">
            <a:extLst>
              <a:ext uri="{FF2B5EF4-FFF2-40B4-BE49-F238E27FC236}">
                <a16:creationId xmlns:a16="http://schemas.microsoft.com/office/drawing/2014/main" id="{B4C4C378-59ED-6F4C-8EDC-95A1FDD1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857250"/>
            <a:ext cx="5943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22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Visibility</a:t>
            </a:r>
          </a:p>
          <a:p>
            <a:endParaRPr lang="en-US" kern="0" dirty="0">
              <a:latin typeface="TeleGrotesk Headli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49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334F49-7961-F94B-BC20-3CD12B13385F}"/>
              </a:ext>
            </a:extLst>
          </p:cNvPr>
          <p:cNvSpPr/>
          <p:nvPr/>
        </p:nvSpPr>
        <p:spPr bwMode="auto">
          <a:xfrm>
            <a:off x="0" y="2348880"/>
            <a:ext cx="7308304" cy="296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187256-EF8A-1847-B62D-E7A6C8E99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484784"/>
            <a:ext cx="8568952" cy="293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0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Computer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F5902-E17B-204A-9694-2A8776E23C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27"/>
          <a:stretch/>
        </p:blipFill>
        <p:spPr>
          <a:xfrm>
            <a:off x="899592" y="836712"/>
            <a:ext cx="762281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8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0" y="2708920"/>
            <a:ext cx="9036496" cy="914400"/>
          </a:xfrm>
        </p:spPr>
        <p:txBody>
          <a:bodyPr/>
          <a:lstStyle/>
          <a:p>
            <a:pPr algn="ctr"/>
            <a:r>
              <a:rPr lang="en-US" sz="6000" b="1" dirty="0"/>
              <a:t>Example 5</a:t>
            </a:r>
          </a:p>
        </p:txBody>
      </p:sp>
    </p:spTree>
    <p:extLst>
      <p:ext uri="{BB962C8B-B14F-4D97-AF65-F5344CB8AC3E}">
        <p14:creationId xmlns:p14="http://schemas.microsoft.com/office/powerpoint/2010/main" val="129974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44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-72008" y="1772816"/>
            <a:ext cx="9036496" cy="914400"/>
          </a:xfrm>
        </p:spPr>
        <p:txBody>
          <a:bodyPr/>
          <a:lstStyle/>
          <a:p>
            <a:pPr algn="ctr"/>
            <a:r>
              <a:rPr lang="en" sz="4000" b="1" dirty="0"/>
              <a:t>Concurrent computing</a:t>
            </a:r>
            <a:r>
              <a:rPr lang="en" sz="4000" dirty="0"/>
              <a:t> is a form of computing in which several computations are executed during overlapping time periods—concurrently—instead of sequentially (one completing before the next starts) 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DAD668-9A27-DF4F-AF89-B920F116390E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Definition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F14E7-9F5D-814B-8421-9A35ABB3D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054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074" name="Picture 2" descr="Image result for multithreading vs single">
            <a:extLst>
              <a:ext uri="{FF2B5EF4-FFF2-40B4-BE49-F238E27FC236}">
                <a16:creationId xmlns:a16="http://schemas.microsoft.com/office/drawing/2014/main" id="{A3E20942-B9C5-9B4D-B424-A5AA29A3D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313906" y="946150"/>
            <a:ext cx="8787543" cy="496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3BC970-65F5-404D-A9CB-34C39921CCA6}"/>
              </a:ext>
            </a:extLst>
          </p:cNvPr>
          <p:cNvSpPr/>
          <p:nvPr/>
        </p:nvSpPr>
        <p:spPr bwMode="auto">
          <a:xfrm>
            <a:off x="8019953" y="946150"/>
            <a:ext cx="1080120" cy="17627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FB0995-C585-1241-9C1B-6C0A43B47534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Sequential vs concurrent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BACAB2-47E7-4746-A951-16A90C9E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83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9EBB5-9FF1-8341-B676-EC2548370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2" t="21651" b="2751"/>
          <a:stretch/>
        </p:blipFill>
        <p:spPr>
          <a:xfrm>
            <a:off x="1259632" y="1124744"/>
            <a:ext cx="7360270" cy="40872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835409-EE37-7648-9002-D20660248092}"/>
              </a:ext>
            </a:extLst>
          </p:cNvPr>
          <p:cNvSpPr/>
          <p:nvPr/>
        </p:nvSpPr>
        <p:spPr bwMode="auto">
          <a:xfrm>
            <a:off x="755576" y="1800208"/>
            <a:ext cx="688528" cy="13681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BB2DB2-8AFA-E34D-8820-997060EC7E82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AD2B1-3F66-1B40-AA1D-24467A278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83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4098" name="Picture 2" descr="Image result for amdahl law">
            <a:extLst>
              <a:ext uri="{FF2B5EF4-FFF2-40B4-BE49-F238E27FC236}">
                <a16:creationId xmlns:a16="http://schemas.microsoft.com/office/drawing/2014/main" id="{3984C3F8-D406-EA4D-B23F-1D1E71E467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9" b="6154"/>
          <a:stretch/>
        </p:blipFill>
        <p:spPr bwMode="auto">
          <a:xfrm>
            <a:off x="101081" y="692696"/>
            <a:ext cx="8941837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Amdahl's law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B2DB3E-79CF-AA47-A49E-9B7E7D6E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63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Resource utilization</a:t>
            </a:r>
            <a:endParaRPr lang="de-DE" dirty="0"/>
          </a:p>
        </p:txBody>
      </p:sp>
      <p:pic>
        <p:nvPicPr>
          <p:cNvPr id="8194" name="Picture 2" descr="Image result for multi core processor">
            <a:extLst>
              <a:ext uri="{FF2B5EF4-FFF2-40B4-BE49-F238E27FC236}">
                <a16:creationId xmlns:a16="http://schemas.microsoft.com/office/drawing/2014/main" id="{FA644327-17B1-A140-B26B-BE9B8BE21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98500"/>
            <a:ext cx="7620000" cy="546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29CAB4-16C5-E14F-9229-D507DAEC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00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Resource utilization</a:t>
            </a:r>
            <a:endParaRPr lang="de-DE" dirty="0"/>
          </a:p>
        </p:txBody>
      </p:sp>
      <p:pic>
        <p:nvPicPr>
          <p:cNvPr id="7170" name="Picture 2" descr="Image result for process manager  windows chart">
            <a:extLst>
              <a:ext uri="{FF2B5EF4-FFF2-40B4-BE49-F238E27FC236}">
                <a16:creationId xmlns:a16="http://schemas.microsoft.com/office/drawing/2014/main" id="{BB9DBC86-60A9-C949-8D6F-7781BA0DB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83" y="744321"/>
            <a:ext cx="6449789" cy="542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62576F-9F26-4342-8659-2140D8753016}"/>
              </a:ext>
            </a:extLst>
          </p:cNvPr>
          <p:cNvSpPr/>
          <p:nvPr/>
        </p:nvSpPr>
        <p:spPr bwMode="auto">
          <a:xfrm>
            <a:off x="3779912" y="3717032"/>
            <a:ext cx="792088" cy="504056"/>
          </a:xfrm>
          <a:prstGeom prst="rect">
            <a:avLst/>
          </a:prstGeom>
          <a:noFill/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1B56A-7030-D345-BD18-A48AAE02A06A}"/>
              </a:ext>
            </a:extLst>
          </p:cNvPr>
          <p:cNvSpPr/>
          <p:nvPr/>
        </p:nvSpPr>
        <p:spPr bwMode="auto">
          <a:xfrm>
            <a:off x="1619672" y="1700808"/>
            <a:ext cx="2088232" cy="576064"/>
          </a:xfrm>
          <a:prstGeom prst="rect">
            <a:avLst/>
          </a:prstGeom>
          <a:noFill/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2886C2-C6FD-4D46-8FAC-49E1FF8D3687}"/>
              </a:ext>
            </a:extLst>
          </p:cNvPr>
          <p:cNvSpPr/>
          <p:nvPr/>
        </p:nvSpPr>
        <p:spPr bwMode="auto">
          <a:xfrm>
            <a:off x="6948264" y="4077072"/>
            <a:ext cx="288032" cy="216024"/>
          </a:xfrm>
          <a:prstGeom prst="rect">
            <a:avLst/>
          </a:prstGeom>
          <a:noFill/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7D90D-2F99-DD4A-A3B8-EB441F48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09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Resource utilization</a:t>
            </a:r>
            <a:endParaRPr lang="de-DE" dirty="0"/>
          </a:p>
        </p:txBody>
      </p:sp>
      <p:pic>
        <p:nvPicPr>
          <p:cNvPr id="10242" name="Picture 2" descr="Image result for cpu high consumption windows 10 chart">
            <a:extLst>
              <a:ext uri="{FF2B5EF4-FFF2-40B4-BE49-F238E27FC236}">
                <a16:creationId xmlns:a16="http://schemas.microsoft.com/office/drawing/2014/main" id="{CF5793A2-668E-F64C-82EC-7F4FD21D1A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5867" r="12620" b="16125"/>
          <a:stretch/>
        </p:blipFill>
        <p:spPr bwMode="auto">
          <a:xfrm>
            <a:off x="179511" y="692695"/>
            <a:ext cx="5440527" cy="300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cpu high consumption windows 10 chart">
            <a:extLst>
              <a:ext uri="{FF2B5EF4-FFF2-40B4-BE49-F238E27FC236}">
                <a16:creationId xmlns:a16="http://schemas.microsoft.com/office/drawing/2014/main" id="{3F96D46B-0CBA-6F4A-A446-2FC5D543E6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" t="3698" r="1687" b="2317"/>
          <a:stretch/>
        </p:blipFill>
        <p:spPr bwMode="auto">
          <a:xfrm>
            <a:off x="3614936" y="3578024"/>
            <a:ext cx="5424736" cy="300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9AEF1-C0EA-4B43-9E77-263BA6BF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47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Latency</a:t>
            </a:r>
            <a:endParaRPr lang="de-DE" dirty="0"/>
          </a:p>
        </p:txBody>
      </p:sp>
      <p:pic>
        <p:nvPicPr>
          <p:cNvPr id="11266" name="Picture 2" descr="Image result for latency">
            <a:extLst>
              <a:ext uri="{FF2B5EF4-FFF2-40B4-BE49-F238E27FC236}">
                <a16:creationId xmlns:a16="http://schemas.microsoft.com/office/drawing/2014/main" id="{795518C3-E53D-9C46-93A8-91CCE3173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5125"/>
            <a:ext cx="9144000" cy="358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1B386C-4CEA-6D42-B35C-BFE939FA5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48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982A6-DB95-C54D-944B-F95456C8D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04" y="548680"/>
            <a:ext cx="7728148" cy="545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2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Modern way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1B386C-4CEA-6D42-B35C-BFE939FA5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60</a:t>
            </a:fld>
            <a:endParaRPr lang="de-DE"/>
          </a:p>
        </p:txBody>
      </p:sp>
      <p:pic>
        <p:nvPicPr>
          <p:cNvPr id="1026" name="Picture 2" descr="https://www.mtwebsol.com/wp-content/uploads/2018/03/Android-app-development.png">
            <a:extLst>
              <a:ext uri="{FF2B5EF4-FFF2-40B4-BE49-F238E27FC236}">
                <a16:creationId xmlns:a16="http://schemas.microsoft.com/office/drawing/2014/main" id="{A6A9010D-BE8F-294E-B47D-4E107C3D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1375"/>
            <a:ext cx="9144000" cy="51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41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61</a:t>
            </a:fld>
            <a:endParaRPr lang="de-D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Concurrent Dijkstra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1307009" cy="33448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378" y="1556792"/>
            <a:ext cx="2457450" cy="3419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635" y="2552434"/>
            <a:ext cx="952500" cy="657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091" y="1652121"/>
            <a:ext cx="1325588" cy="623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755" y="1556792"/>
            <a:ext cx="2105025" cy="3057525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 bwMode="auto">
          <a:xfrm>
            <a:off x="4390135" y="2799896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7170" name="Picture 2" descr="Image result for rest ap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458" y="3156368"/>
            <a:ext cx="897287" cy="54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B0495BF-2A05-E74B-B3D3-2E0C7B2A64C1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7F637D-6C8E-6547-BA5D-CBE1AB988646}"/>
              </a:ext>
            </a:extLst>
          </p:cNvPr>
          <p:cNvSpPr/>
          <p:nvPr/>
        </p:nvSpPr>
        <p:spPr bwMode="auto">
          <a:xfrm>
            <a:off x="827583" y="1662611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D328B5-3BC5-F743-8ADB-81D200733D79}"/>
              </a:ext>
            </a:extLst>
          </p:cNvPr>
          <p:cNvSpPr/>
          <p:nvPr/>
        </p:nvSpPr>
        <p:spPr bwMode="auto">
          <a:xfrm>
            <a:off x="7413267" y="2787637"/>
            <a:ext cx="694968" cy="225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443EAE-5671-3C43-9DEE-69ABB4ACFF91}"/>
              </a:ext>
            </a:extLst>
          </p:cNvPr>
          <p:cNvSpPr/>
          <p:nvPr/>
        </p:nvSpPr>
        <p:spPr bwMode="auto">
          <a:xfrm>
            <a:off x="7519547" y="4250731"/>
            <a:ext cx="241204" cy="1817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B097B7-1EC6-A14F-8806-302089ED4553}"/>
              </a:ext>
            </a:extLst>
          </p:cNvPr>
          <p:cNvSpPr/>
          <p:nvPr/>
        </p:nvSpPr>
        <p:spPr bwMode="auto">
          <a:xfrm>
            <a:off x="860005" y="3001937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C6042-FAB9-874B-A283-A2913473B0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590" y="779206"/>
            <a:ext cx="8717898" cy="5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01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62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Multi thread migration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1307009" cy="33448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378" y="1556792"/>
            <a:ext cx="2457450" cy="3419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635" y="2552434"/>
            <a:ext cx="952500" cy="657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091" y="1652121"/>
            <a:ext cx="1325588" cy="623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755" y="1556792"/>
            <a:ext cx="2105025" cy="3057525"/>
          </a:xfrm>
          <a:prstGeom prst="rect">
            <a:avLst/>
          </a:prstGeom>
        </p:spPr>
      </p:pic>
      <p:pic>
        <p:nvPicPr>
          <p:cNvPr id="7170" name="Picture 2" descr="Image result for rest ap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435" y="3343196"/>
            <a:ext cx="897287" cy="54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0C85CAB4-3C5B-B249-A6AF-38DDD7F54845}"/>
              </a:ext>
            </a:extLst>
          </p:cNvPr>
          <p:cNvSpPr/>
          <p:nvPr/>
        </p:nvSpPr>
        <p:spPr bwMode="auto">
          <a:xfrm>
            <a:off x="4388191" y="2697129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8D45D2-5B03-2D42-90D3-7CE7060D91F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B4D802-0B1E-5642-AB47-6CDC22FA7C23}"/>
              </a:ext>
            </a:extLst>
          </p:cNvPr>
          <p:cNvSpPr/>
          <p:nvPr/>
        </p:nvSpPr>
        <p:spPr bwMode="auto">
          <a:xfrm>
            <a:off x="827583" y="1662611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784E2-C3E5-F944-9DB2-299A4DB4D26A}"/>
              </a:ext>
            </a:extLst>
          </p:cNvPr>
          <p:cNvSpPr/>
          <p:nvPr/>
        </p:nvSpPr>
        <p:spPr bwMode="auto">
          <a:xfrm>
            <a:off x="882829" y="2990085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6CDDF2-02CF-C14F-946C-7CF99E7E54B0}"/>
              </a:ext>
            </a:extLst>
          </p:cNvPr>
          <p:cNvSpPr/>
          <p:nvPr/>
        </p:nvSpPr>
        <p:spPr bwMode="auto">
          <a:xfrm>
            <a:off x="7425051" y="2849365"/>
            <a:ext cx="642840" cy="1638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844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63</a:t>
            </a:fld>
            <a:endParaRPr lang="de-D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Single thread migration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33AF41-EFD6-9D48-8DD0-DA71A7E45DAF}"/>
              </a:ext>
            </a:extLst>
          </p:cNvPr>
          <p:cNvCxnSpPr>
            <a:cxnSpLocks/>
          </p:cNvCxnSpPr>
          <p:nvPr/>
        </p:nvCxnSpPr>
        <p:spPr bwMode="auto">
          <a:xfrm>
            <a:off x="539552" y="3414086"/>
            <a:ext cx="720080" cy="0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FFAC27A-84F2-9845-B004-22AA09FC8F6A}"/>
              </a:ext>
            </a:extLst>
          </p:cNvPr>
          <p:cNvSpPr/>
          <p:nvPr/>
        </p:nvSpPr>
        <p:spPr>
          <a:xfrm>
            <a:off x="2411760" y="2924944"/>
            <a:ext cx="393774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7h21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min 1.7 r/s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869787-B737-1C40-A373-E149F81D742E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375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64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Multi thread migration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1307009" cy="33448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378" y="1556792"/>
            <a:ext cx="2457450" cy="3419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635" y="2552434"/>
            <a:ext cx="952500" cy="657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091" y="1652121"/>
            <a:ext cx="1325588" cy="623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755" y="1556792"/>
            <a:ext cx="2105025" cy="3057525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 bwMode="auto">
          <a:xfrm>
            <a:off x="4388191" y="2434780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7170" name="Picture 2" descr="Image result for rest ap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435" y="3343196"/>
            <a:ext cx="897287" cy="54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0C85CAB4-3C5B-B249-A6AF-38DDD7F54845}"/>
              </a:ext>
            </a:extLst>
          </p:cNvPr>
          <p:cNvSpPr/>
          <p:nvPr/>
        </p:nvSpPr>
        <p:spPr bwMode="auto">
          <a:xfrm>
            <a:off x="4388191" y="2697129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1FCDBC1-4941-6547-9F00-04A0574BFCEF}"/>
              </a:ext>
            </a:extLst>
          </p:cNvPr>
          <p:cNvSpPr/>
          <p:nvPr/>
        </p:nvSpPr>
        <p:spPr bwMode="auto">
          <a:xfrm>
            <a:off x="4400879" y="2918547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D0E2867-7605-0540-8D48-C47D758BF324}"/>
              </a:ext>
            </a:extLst>
          </p:cNvPr>
          <p:cNvSpPr/>
          <p:nvPr/>
        </p:nvSpPr>
        <p:spPr bwMode="auto">
          <a:xfrm>
            <a:off x="4400879" y="3180896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8D45D2-5B03-2D42-90D3-7CE7060D91F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B4D802-0B1E-5642-AB47-6CDC22FA7C23}"/>
              </a:ext>
            </a:extLst>
          </p:cNvPr>
          <p:cNvSpPr/>
          <p:nvPr/>
        </p:nvSpPr>
        <p:spPr bwMode="auto">
          <a:xfrm>
            <a:off x="827583" y="1662611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784E2-C3E5-F944-9DB2-299A4DB4D26A}"/>
              </a:ext>
            </a:extLst>
          </p:cNvPr>
          <p:cNvSpPr/>
          <p:nvPr/>
        </p:nvSpPr>
        <p:spPr bwMode="auto">
          <a:xfrm>
            <a:off x="882829" y="2990085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6CDDF2-02CF-C14F-946C-7CF99E7E54B0}"/>
              </a:ext>
            </a:extLst>
          </p:cNvPr>
          <p:cNvSpPr/>
          <p:nvPr/>
        </p:nvSpPr>
        <p:spPr bwMode="auto">
          <a:xfrm>
            <a:off x="7425051" y="2849365"/>
            <a:ext cx="642840" cy="1638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3774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65</a:t>
            </a:fld>
            <a:endParaRPr lang="de-D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Multi thread migration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33AF41-EFD6-9D48-8DD0-DA71A7E45DAF}"/>
              </a:ext>
            </a:extLst>
          </p:cNvPr>
          <p:cNvCxnSpPr>
            <a:cxnSpLocks/>
          </p:cNvCxnSpPr>
          <p:nvPr/>
        </p:nvCxnSpPr>
        <p:spPr bwMode="auto">
          <a:xfrm>
            <a:off x="827584" y="2492896"/>
            <a:ext cx="720080" cy="0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74CBDD-CEE9-484D-9063-FC45042BE00D}"/>
              </a:ext>
            </a:extLst>
          </p:cNvPr>
          <p:cNvCxnSpPr/>
          <p:nvPr/>
        </p:nvCxnSpPr>
        <p:spPr bwMode="auto">
          <a:xfrm>
            <a:off x="1547664" y="2492896"/>
            <a:ext cx="144016" cy="0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5CAE43-18A4-784F-9850-A10FC115DD24}"/>
              </a:ext>
            </a:extLst>
          </p:cNvPr>
          <p:cNvCxnSpPr/>
          <p:nvPr/>
        </p:nvCxnSpPr>
        <p:spPr bwMode="auto">
          <a:xfrm>
            <a:off x="827584" y="3717032"/>
            <a:ext cx="288032" cy="0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4B0701D-BA60-914D-A8F8-0B357A498617}"/>
              </a:ext>
            </a:extLst>
          </p:cNvPr>
          <p:cNvSpPr/>
          <p:nvPr/>
        </p:nvSpPr>
        <p:spPr>
          <a:xfrm>
            <a:off x="3188838" y="3255367"/>
            <a:ext cx="321318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 min 23 r/s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FAC27A-84F2-9845-B004-22AA09FC8F6A}"/>
              </a:ext>
            </a:extLst>
          </p:cNvPr>
          <p:cNvSpPr/>
          <p:nvPr/>
        </p:nvSpPr>
        <p:spPr>
          <a:xfrm>
            <a:off x="2826558" y="2108175"/>
            <a:ext cx="393774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7h21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min 1.7 r/s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0D12F4-C0FA-AA47-AA69-3F384426FD63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9325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66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The show begins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11F919-CAF9-FC48-B715-5F0DD98547BE}"/>
              </a:ext>
            </a:extLst>
          </p:cNvPr>
          <p:cNvSpPr/>
          <p:nvPr/>
        </p:nvSpPr>
        <p:spPr bwMode="auto">
          <a:xfrm>
            <a:off x="3635896" y="1628800"/>
            <a:ext cx="3600400" cy="7522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B9B78-F6B6-8348-9B3E-527F2F9A89A1}"/>
              </a:ext>
            </a:extLst>
          </p:cNvPr>
          <p:cNvSpPr/>
          <p:nvPr/>
        </p:nvSpPr>
        <p:spPr bwMode="auto">
          <a:xfrm>
            <a:off x="3612551" y="1772816"/>
            <a:ext cx="72008" cy="869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2770" name="Picture 2" descr="http://artelio.ru/wp-content/uploads/2016/03/004-men-johnny-depp-alice-in-wonderland-cu-www.starwiki.org_.jpg">
            <a:extLst>
              <a:ext uri="{FF2B5EF4-FFF2-40B4-BE49-F238E27FC236}">
                <a16:creationId xmlns:a16="http://schemas.microsoft.com/office/drawing/2014/main" id="{9C197746-03B8-E148-9290-0A4337D87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692696"/>
            <a:ext cx="5457242" cy="578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1986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67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#1 Difficult to debug</a:t>
            </a:r>
          </a:p>
        </p:txBody>
      </p:sp>
      <p:pic>
        <p:nvPicPr>
          <p:cNvPr id="13314" name="Picture 2" descr="Image result for idea debug">
            <a:extLst>
              <a:ext uri="{FF2B5EF4-FFF2-40B4-BE49-F238E27FC236}">
                <a16:creationId xmlns:a16="http://schemas.microsoft.com/office/drawing/2014/main" id="{53895E01-63E7-EF42-B044-81F8196A5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82" y="630002"/>
            <a:ext cx="8721791" cy="559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511F919-CAF9-FC48-B715-5F0DD98547BE}"/>
              </a:ext>
            </a:extLst>
          </p:cNvPr>
          <p:cNvSpPr/>
          <p:nvPr/>
        </p:nvSpPr>
        <p:spPr bwMode="auto">
          <a:xfrm>
            <a:off x="3635896" y="1628800"/>
            <a:ext cx="3600400" cy="7522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B9B78-F6B6-8348-9B3E-527F2F9A89A1}"/>
              </a:ext>
            </a:extLst>
          </p:cNvPr>
          <p:cNvSpPr/>
          <p:nvPr/>
        </p:nvSpPr>
        <p:spPr bwMode="auto">
          <a:xfrm>
            <a:off x="3612551" y="1772816"/>
            <a:ext cx="72008" cy="869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5228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68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#2 Race condition</a:t>
            </a:r>
          </a:p>
        </p:txBody>
      </p:sp>
      <p:pic>
        <p:nvPicPr>
          <p:cNvPr id="14338" name="Picture 2" descr="https://2r4s9p1yi1fa2jd7j43zph8r-wpengine.netdna-ssl.com/files/2017/06/03_07.png">
            <a:extLst>
              <a:ext uri="{FF2B5EF4-FFF2-40B4-BE49-F238E27FC236}">
                <a16:creationId xmlns:a16="http://schemas.microsoft.com/office/drawing/2014/main" id="{8D4A6C97-E7F6-1142-A5F4-85CF1C74E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49" y="583304"/>
            <a:ext cx="5765701" cy="623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3239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69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#3 Dead locks</a:t>
            </a:r>
          </a:p>
        </p:txBody>
      </p:sp>
      <p:pic>
        <p:nvPicPr>
          <p:cNvPr id="15362" name="Picture 2" descr="Image result for deadlocks java">
            <a:extLst>
              <a:ext uri="{FF2B5EF4-FFF2-40B4-BE49-F238E27FC236}">
                <a16:creationId xmlns:a16="http://schemas.microsoft.com/office/drawing/2014/main" id="{C3D152DD-DF7F-9B4F-9C02-7BBEED05C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5E905B-6081-AC4B-BD9E-F8F25F5A1314}"/>
              </a:ext>
            </a:extLst>
          </p:cNvPr>
          <p:cNvSpPr/>
          <p:nvPr/>
        </p:nvSpPr>
        <p:spPr bwMode="auto">
          <a:xfrm>
            <a:off x="7812360" y="5465529"/>
            <a:ext cx="1331640" cy="3678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604433-0AF6-2B4E-BB36-B927A1123F1C}"/>
              </a:ext>
            </a:extLst>
          </p:cNvPr>
          <p:cNvSpPr/>
          <p:nvPr/>
        </p:nvSpPr>
        <p:spPr bwMode="auto">
          <a:xfrm>
            <a:off x="7596336" y="5616257"/>
            <a:ext cx="288032" cy="36789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730A2D-A4A9-5045-9372-2AF362EEC067}"/>
              </a:ext>
            </a:extLst>
          </p:cNvPr>
          <p:cNvSpPr/>
          <p:nvPr/>
        </p:nvSpPr>
        <p:spPr bwMode="auto">
          <a:xfrm>
            <a:off x="7668344" y="5548871"/>
            <a:ext cx="216024" cy="1347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678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24A53-9642-2344-81F7-F3CB06A8F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38" b="15859"/>
          <a:stretch/>
        </p:blipFill>
        <p:spPr>
          <a:xfrm>
            <a:off x="367784" y="752924"/>
            <a:ext cx="8631742" cy="511256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4F2F5E-37A2-C647-9D30-F0C222A584D8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91747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25BDA2-E4A9-914D-B273-F6A3AB26564E}"/>
              </a:ext>
            </a:extLst>
          </p:cNvPr>
          <p:cNvSpPr/>
          <p:nvPr/>
        </p:nvSpPr>
        <p:spPr>
          <a:xfrm>
            <a:off x="4427801" y="594043"/>
            <a:ext cx="450679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" b="1" dirty="0"/>
              <a:t>“But I don’t want to go among mad people," Alice remarked.</a:t>
            </a:r>
            <a:br>
              <a:rPr lang="en" b="1" dirty="0"/>
            </a:br>
            <a:r>
              <a:rPr lang="en" b="1" dirty="0"/>
              <a:t>- "Oh, you can’t help that," said the Cat: "we’re all mad here. I’m mad. You’re mad."</a:t>
            </a:r>
            <a:br>
              <a:rPr lang="en" b="1" dirty="0"/>
            </a:br>
            <a:r>
              <a:rPr lang="en" b="1" dirty="0"/>
              <a:t>- "How do you know I’m mad?" said Alice.</a:t>
            </a:r>
            <a:br>
              <a:rPr lang="en" b="1" dirty="0"/>
            </a:br>
            <a:r>
              <a:rPr lang="en" b="1" dirty="0"/>
              <a:t>- "You must be," said the Cat, "or you wouldn’t have come here.”</a:t>
            </a:r>
          </a:p>
          <a:p>
            <a:pPr marL="342900" indent="-342900">
              <a:buFontTx/>
              <a:buChar char="-"/>
            </a:pPr>
            <a:endParaRPr lang="en" b="1" dirty="0"/>
          </a:p>
          <a:p>
            <a:pPr marL="342900" indent="-342900">
              <a:buFontTx/>
              <a:buChar char="-"/>
            </a:pPr>
            <a:endParaRPr lang="en" b="1" dirty="0"/>
          </a:p>
          <a:p>
            <a:pPr marL="342900" indent="-342900">
              <a:buFontTx/>
              <a:buChar char="-"/>
            </a:pPr>
            <a:r>
              <a:rPr lang="en" b="1" dirty="0"/>
              <a:t>               </a:t>
            </a:r>
            <a:r>
              <a:rPr lang="en-US" b="1" dirty="0"/>
              <a:t>Alice's Adventures in</a:t>
            </a:r>
          </a:p>
          <a:p>
            <a:pPr marL="342900" indent="-342900">
              <a:buFontTx/>
              <a:buChar char="-"/>
            </a:pPr>
            <a:r>
              <a:rPr lang="en-US" b="1" dirty="0"/>
              <a:t>               Wonderland  by Lewis Carroll</a:t>
            </a:r>
            <a:endParaRPr lang="e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B5453D-6682-8246-924B-27DFF8457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533" y="3725569"/>
            <a:ext cx="5611645" cy="31565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66861FA-6DB3-794F-9084-024E89456326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Concurrency mad stuff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DF4721-1741-AE4D-B1DE-D4919970D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815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Dev practices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71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B38801-50D6-B24E-BDC0-38895AD9B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51" r="23066" b="48950"/>
          <a:stretch/>
        </p:blipFill>
        <p:spPr>
          <a:xfrm>
            <a:off x="32045" y="1206500"/>
            <a:ext cx="7786121" cy="19344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CDCC90-9B34-C842-9CE2-BE91F55E0C81}"/>
              </a:ext>
            </a:extLst>
          </p:cNvPr>
          <p:cNvSpPr/>
          <p:nvPr/>
        </p:nvSpPr>
        <p:spPr bwMode="auto">
          <a:xfrm>
            <a:off x="1547664" y="510131"/>
            <a:ext cx="1583532" cy="42704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005545-53BF-664D-A5FF-72D1322914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34" t="27885" r="29625" b="67916"/>
          <a:stretch/>
        </p:blipFill>
        <p:spPr>
          <a:xfrm>
            <a:off x="827584" y="1242488"/>
            <a:ext cx="4176464" cy="334117"/>
          </a:xfrm>
          <a:prstGeom prst="rect">
            <a:avLst/>
          </a:prstGeom>
        </p:spPr>
      </p:pic>
      <p:pic>
        <p:nvPicPr>
          <p:cNvPr id="16388" name="Picture 4" descr="Image result for alice in wonderland movie">
            <a:extLst>
              <a:ext uri="{FF2B5EF4-FFF2-40B4-BE49-F238E27FC236}">
                <a16:creationId xmlns:a16="http://schemas.microsoft.com/office/drawing/2014/main" id="{FE5D3FCB-7B2A-504D-9813-467B3481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054" y="3414048"/>
            <a:ext cx="6767247" cy="282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B3FF67-ACCF-804B-94B9-B344EE1CC55A}"/>
              </a:ext>
            </a:extLst>
          </p:cNvPr>
          <p:cNvSpPr/>
          <p:nvPr/>
        </p:nvSpPr>
        <p:spPr>
          <a:xfrm>
            <a:off x="6196722" y="2996685"/>
            <a:ext cx="2792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/>
              <a:t>On Java 8 by Bruce Eckel</a:t>
            </a:r>
            <a:endParaRPr lang="ru-RU" b="1" kern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F7E8E6-4ED0-4942-BE83-C486C93FB6D6}"/>
              </a:ext>
            </a:extLst>
          </p:cNvPr>
          <p:cNvSpPr/>
          <p:nvPr/>
        </p:nvSpPr>
        <p:spPr bwMode="auto">
          <a:xfrm>
            <a:off x="5004048" y="845232"/>
            <a:ext cx="3780420" cy="7843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8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Dev practices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72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CDCC90-9B34-C842-9CE2-BE91F55E0C81}"/>
              </a:ext>
            </a:extLst>
          </p:cNvPr>
          <p:cNvSpPr/>
          <p:nvPr/>
        </p:nvSpPr>
        <p:spPr bwMode="auto">
          <a:xfrm>
            <a:off x="1547664" y="510131"/>
            <a:ext cx="1583532" cy="42704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7E056-6E76-EE43-A658-A478E8099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01"/>
          <a:stretch/>
        </p:blipFill>
        <p:spPr>
          <a:xfrm>
            <a:off x="1259632" y="724089"/>
            <a:ext cx="6874351" cy="2727433"/>
          </a:xfrm>
          <a:prstGeom prst="rect">
            <a:avLst/>
          </a:prstGeom>
        </p:spPr>
      </p:pic>
      <p:pic>
        <p:nvPicPr>
          <p:cNvPr id="17410" name="Picture 2" descr="Image result for alice in wonderland movie 2010 rabbit">
            <a:extLst>
              <a:ext uri="{FF2B5EF4-FFF2-40B4-BE49-F238E27FC236}">
                <a16:creationId xmlns:a16="http://schemas.microsoft.com/office/drawing/2014/main" id="{CE09242B-4D8A-9B42-B9A0-EDFA52EA4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633" y="3573017"/>
            <a:ext cx="5651186" cy="317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4F6EDF-49CB-2541-A683-B0959B3986B5}"/>
              </a:ext>
            </a:extLst>
          </p:cNvPr>
          <p:cNvSpPr/>
          <p:nvPr/>
        </p:nvSpPr>
        <p:spPr>
          <a:xfrm>
            <a:off x="6229444" y="3228945"/>
            <a:ext cx="2792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/>
              <a:t>On Java 8 by Bruce Eckel</a:t>
            </a:r>
            <a:endParaRPr lang="ru-RU" b="1" kern="0" dirty="0"/>
          </a:p>
        </p:txBody>
      </p:sp>
    </p:spTree>
    <p:extLst>
      <p:ext uri="{BB962C8B-B14F-4D97-AF65-F5344CB8AC3E}">
        <p14:creationId xmlns:p14="http://schemas.microsoft.com/office/powerpoint/2010/main" val="230276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73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#4 Non deterministic behavior</a:t>
            </a:r>
          </a:p>
        </p:txBody>
      </p:sp>
      <p:pic>
        <p:nvPicPr>
          <p:cNvPr id="19458" name="Picture 2" descr="Image result for nondeterministic">
            <a:extLst>
              <a:ext uri="{FF2B5EF4-FFF2-40B4-BE49-F238E27FC236}">
                <a16:creationId xmlns:a16="http://schemas.microsoft.com/office/drawing/2014/main" id="{FC47336D-614E-204C-93CC-AF0DCE2E9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7075"/>
            <a:ext cx="9144000" cy="540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723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74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#4 Non deterministic behavior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0E0D8-8579-B347-AC63-1470E91A8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593915" y="1556792"/>
            <a:ext cx="8225913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097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75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#4 Non deterministic behavior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2DC36-C54D-0A41-BEC3-E607A9A74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25" y="692696"/>
            <a:ext cx="7235750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067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76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#4 Non deterministic behavior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B410D-7460-8641-944B-5E2329CC8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39" y="1556792"/>
            <a:ext cx="7779849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358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77</a:t>
            </a:fld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E4FA1A-714F-D049-9E12-6AB82EF7BB8F}"/>
              </a:ext>
            </a:extLst>
          </p:cNvPr>
          <p:cNvSpPr/>
          <p:nvPr/>
        </p:nvSpPr>
        <p:spPr>
          <a:xfrm>
            <a:off x="5037251" y="676561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b="1" dirty="0" err="1">
                <a:latin typeface="+mj-lt"/>
              </a:rPr>
              <a:t>Twas</a:t>
            </a:r>
            <a:r>
              <a:rPr lang="en" b="1" dirty="0">
                <a:latin typeface="+mj-lt"/>
              </a:rPr>
              <a:t> brillig, and the </a:t>
            </a:r>
            <a:r>
              <a:rPr lang="en" b="1" dirty="0" err="1">
                <a:latin typeface="+mj-lt"/>
              </a:rPr>
              <a:t>slithy</a:t>
            </a:r>
            <a:r>
              <a:rPr lang="en" b="1" dirty="0">
                <a:latin typeface="+mj-lt"/>
              </a:rPr>
              <a:t> </a:t>
            </a:r>
            <a:r>
              <a:rPr lang="en" b="1" dirty="0" err="1">
                <a:latin typeface="+mj-lt"/>
              </a:rPr>
              <a:t>toves</a:t>
            </a:r>
            <a:br>
              <a:rPr lang="en" b="1" dirty="0">
                <a:latin typeface="+mj-lt"/>
              </a:rPr>
            </a:br>
            <a:r>
              <a:rPr lang="en" b="1" dirty="0">
                <a:latin typeface="+mj-lt"/>
              </a:rPr>
              <a:t>Did gyre and gimble in the </a:t>
            </a:r>
            <a:r>
              <a:rPr lang="en" b="1" dirty="0" err="1">
                <a:latin typeface="+mj-lt"/>
              </a:rPr>
              <a:t>wabe</a:t>
            </a:r>
            <a:r>
              <a:rPr lang="en" b="1" dirty="0">
                <a:latin typeface="+mj-lt"/>
              </a:rPr>
              <a:t>:</a:t>
            </a:r>
            <a:br>
              <a:rPr lang="en" b="1" dirty="0">
                <a:latin typeface="+mj-lt"/>
              </a:rPr>
            </a:br>
            <a:r>
              <a:rPr lang="en" b="1" dirty="0">
                <a:latin typeface="+mj-lt"/>
              </a:rPr>
              <a:t>All mimsy were the borogoves,</a:t>
            </a:r>
            <a:br>
              <a:rPr lang="en" b="1" dirty="0">
                <a:latin typeface="+mj-lt"/>
              </a:rPr>
            </a:br>
            <a:r>
              <a:rPr lang="en" b="1" dirty="0">
                <a:latin typeface="+mj-lt"/>
              </a:rPr>
              <a:t>And the </a:t>
            </a:r>
            <a:r>
              <a:rPr lang="en" b="1" dirty="0" err="1">
                <a:latin typeface="+mj-lt"/>
              </a:rPr>
              <a:t>mome</a:t>
            </a:r>
            <a:r>
              <a:rPr lang="en" b="1" dirty="0">
                <a:latin typeface="+mj-lt"/>
              </a:rPr>
              <a:t> </a:t>
            </a:r>
            <a:r>
              <a:rPr lang="en" b="1" dirty="0" err="1">
                <a:latin typeface="+mj-lt"/>
              </a:rPr>
              <a:t>raths</a:t>
            </a:r>
            <a:r>
              <a:rPr lang="en" b="1" dirty="0">
                <a:latin typeface="+mj-lt"/>
              </a:rPr>
              <a:t> </a:t>
            </a:r>
            <a:r>
              <a:rPr lang="en" b="1" dirty="0" err="1">
                <a:latin typeface="+mj-lt"/>
              </a:rPr>
              <a:t>outgrabe</a:t>
            </a:r>
            <a:endParaRPr lang="en" b="1" dirty="0">
              <a:latin typeface="+mj-lt"/>
            </a:endParaRPr>
          </a:p>
          <a:p>
            <a:endParaRPr lang="en" b="1" dirty="0">
              <a:latin typeface="+mj-lt"/>
            </a:endParaRPr>
          </a:p>
          <a:p>
            <a:r>
              <a:rPr lang="en" b="1" dirty="0">
                <a:latin typeface="+mj-lt"/>
              </a:rPr>
              <a:t>            </a:t>
            </a:r>
            <a:r>
              <a:rPr lang="en-US" b="1" dirty="0">
                <a:latin typeface="+mj-lt"/>
              </a:rPr>
              <a:t>Jabberwocky by Lewis Carroll</a:t>
            </a:r>
          </a:p>
          <a:p>
            <a:endParaRPr lang="ru-RU" b="1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4C4C0-E084-3846-BCB9-93C446A9D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300"/>
            <a:ext cx="6350000" cy="4076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Are you still here?</a:t>
            </a:r>
          </a:p>
        </p:txBody>
      </p:sp>
    </p:spTree>
    <p:extLst>
      <p:ext uri="{BB962C8B-B14F-4D97-AF65-F5344CB8AC3E}">
        <p14:creationId xmlns:p14="http://schemas.microsoft.com/office/powerpoint/2010/main" val="19811835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78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Let’s continue?</a:t>
            </a:r>
          </a:p>
        </p:txBody>
      </p:sp>
      <p:pic>
        <p:nvPicPr>
          <p:cNvPr id="25602" name="Picture 2" descr="Image result for сумасшедший ikzgybr джонни депп">
            <a:extLst>
              <a:ext uri="{FF2B5EF4-FFF2-40B4-BE49-F238E27FC236}">
                <a16:creationId xmlns:a16="http://schemas.microsoft.com/office/drawing/2014/main" id="{D24CCDAD-2A3B-8740-9BEA-0F69BC444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984250"/>
            <a:ext cx="7747000" cy="488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4266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79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#5 Performance degradation</a:t>
            </a:r>
          </a:p>
        </p:txBody>
      </p:sp>
      <p:pic>
        <p:nvPicPr>
          <p:cNvPr id="26626" name="Picture 2" descr="Image result for java context switching">
            <a:extLst>
              <a:ext uri="{FF2B5EF4-FFF2-40B4-BE49-F238E27FC236}">
                <a16:creationId xmlns:a16="http://schemas.microsoft.com/office/drawing/2014/main" id="{24C4DBFF-4DDB-014C-82B3-B9B4238F1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65318"/>
            <a:ext cx="6512272" cy="332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159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D165F-2B41-0D4C-8A62-30DEED63FA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9" b="4992"/>
          <a:stretch/>
        </p:blipFill>
        <p:spPr>
          <a:xfrm>
            <a:off x="863278" y="620688"/>
            <a:ext cx="7416800" cy="525658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882A89C-E84D-484E-98FA-30CE9E75DE37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428799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80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#5 Performance degradation</a:t>
            </a:r>
          </a:p>
        </p:txBody>
      </p:sp>
      <p:pic>
        <p:nvPicPr>
          <p:cNvPr id="28674" name="Picture 2" descr="Image result for java context switching">
            <a:extLst>
              <a:ext uri="{FF2B5EF4-FFF2-40B4-BE49-F238E27FC236}">
                <a16:creationId xmlns:a16="http://schemas.microsoft.com/office/drawing/2014/main" id="{B8338538-5CCE-7442-8A77-667E9586C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4" b="16364"/>
          <a:stretch/>
        </p:blipFill>
        <p:spPr bwMode="auto">
          <a:xfrm>
            <a:off x="38100" y="1412776"/>
            <a:ext cx="9067800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C65B5D-6CD4-934F-B57B-CC7F5B408630}"/>
              </a:ext>
            </a:extLst>
          </p:cNvPr>
          <p:cNvSpPr/>
          <p:nvPr/>
        </p:nvSpPr>
        <p:spPr bwMode="auto">
          <a:xfrm>
            <a:off x="683568" y="1011671"/>
            <a:ext cx="547260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1054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81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#6 OS limitation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65B5D-6CD4-934F-B57B-CC7F5B408630}"/>
              </a:ext>
            </a:extLst>
          </p:cNvPr>
          <p:cNvSpPr/>
          <p:nvPr/>
        </p:nvSpPr>
        <p:spPr bwMode="auto">
          <a:xfrm>
            <a:off x="683568" y="1011671"/>
            <a:ext cx="547260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29698" name="Picture 2" descr="Image result for user and kernel space">
            <a:extLst>
              <a:ext uri="{FF2B5EF4-FFF2-40B4-BE49-F238E27FC236}">
                <a16:creationId xmlns:a16="http://schemas.microsoft.com/office/drawing/2014/main" id="{C40D7DE9-BCD8-D34F-A833-3B91BD80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0" y="927100"/>
            <a:ext cx="6104210" cy="533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5935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82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Stop it? Hell no…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65B5D-6CD4-934F-B57B-CC7F5B408630}"/>
              </a:ext>
            </a:extLst>
          </p:cNvPr>
          <p:cNvSpPr/>
          <p:nvPr/>
        </p:nvSpPr>
        <p:spPr bwMode="auto">
          <a:xfrm>
            <a:off x="683568" y="1011671"/>
            <a:ext cx="547260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0722" name="Picture 2" descr="Image result for hatter alice">
            <a:extLst>
              <a:ext uri="{FF2B5EF4-FFF2-40B4-BE49-F238E27FC236}">
                <a16:creationId xmlns:a16="http://schemas.microsoft.com/office/drawing/2014/main" id="{2313071F-2F6A-EE4B-8772-BE5050E07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1206500"/>
            <a:ext cx="7493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5112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83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#7 Hardware unpredictable optimizations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65B5D-6CD4-934F-B57B-CC7F5B408630}"/>
              </a:ext>
            </a:extLst>
          </p:cNvPr>
          <p:cNvSpPr/>
          <p:nvPr/>
        </p:nvSpPr>
        <p:spPr bwMode="auto">
          <a:xfrm>
            <a:off x="683568" y="1011671"/>
            <a:ext cx="547260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1748" name="Picture 4" descr="Image result for ghost and spectre processor">
            <a:extLst>
              <a:ext uri="{FF2B5EF4-FFF2-40B4-BE49-F238E27FC236}">
                <a16:creationId xmlns:a16="http://schemas.microsoft.com/office/drawing/2014/main" id="{963806AB-5157-354F-98C8-C4FA56E14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0779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Concurrency in real world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84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CDCC90-9B34-C842-9CE2-BE91F55E0C81}"/>
              </a:ext>
            </a:extLst>
          </p:cNvPr>
          <p:cNvSpPr/>
          <p:nvPr/>
        </p:nvSpPr>
        <p:spPr bwMode="auto">
          <a:xfrm>
            <a:off x="1547664" y="510131"/>
            <a:ext cx="1583532" cy="42704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86EA5-BDE0-8243-B3D1-BC9D1C12C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879"/>
          <a:stretch/>
        </p:blipFill>
        <p:spPr>
          <a:xfrm>
            <a:off x="1043608" y="1196752"/>
            <a:ext cx="8020898" cy="43539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968289-A822-EE4F-9EF4-D7ED98550E5E}"/>
              </a:ext>
            </a:extLst>
          </p:cNvPr>
          <p:cNvSpPr/>
          <p:nvPr/>
        </p:nvSpPr>
        <p:spPr>
          <a:xfrm>
            <a:off x="6012160" y="5934294"/>
            <a:ext cx="2792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/>
              <a:t>On Java 8 by Bruce Eckel</a:t>
            </a:r>
            <a:endParaRPr lang="ru-RU" b="1" kern="0" dirty="0"/>
          </a:p>
        </p:txBody>
      </p:sp>
    </p:spTree>
    <p:extLst>
      <p:ext uri="{BB962C8B-B14F-4D97-AF65-F5344CB8AC3E}">
        <p14:creationId xmlns:p14="http://schemas.microsoft.com/office/powerpoint/2010/main" val="21794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Conclusion</a:t>
            </a:r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303707" y="764704"/>
            <a:ext cx="8743696" cy="1872208"/>
          </a:xfrm>
          <a:prstGeom prst="rect">
            <a:avLst/>
          </a:prstGeom>
        </p:spPr>
        <p:txBody>
          <a:bodyPr/>
          <a:lstStyle>
            <a:lvl1pPr marL="222250" indent="-2222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82613" indent="-2222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2pPr>
            <a:lvl3pPr marL="941388" indent="-22066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209675" indent="-13811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16621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1193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765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337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909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200" b="1" kern="0" dirty="0"/>
              <a:t>Concurrency is powerful practice, you can achieve a lot using it</a:t>
            </a:r>
          </a:p>
          <a:p>
            <a:r>
              <a:rPr lang="en-US" sz="3200" b="1" kern="0" dirty="0"/>
              <a:t>Don’t use concurrency if you can avoid it</a:t>
            </a:r>
            <a:endParaRPr lang="ru-RU" sz="3200" b="1" kern="0" dirty="0"/>
          </a:p>
          <a:p>
            <a:r>
              <a:rPr lang="en-US" sz="3200" b="1" kern="0" dirty="0"/>
              <a:t>Use best practices by experts</a:t>
            </a:r>
          </a:p>
          <a:p>
            <a:r>
              <a:rPr lang="en-US" sz="3200" b="1" kern="0" dirty="0"/>
              <a:t>Use frameworks with big professional community</a:t>
            </a:r>
          </a:p>
          <a:p>
            <a:r>
              <a:rPr lang="en-US" sz="3200" b="1" kern="0" dirty="0"/>
              <a:t>Minimize synchronization and data sharing</a:t>
            </a:r>
            <a:endParaRPr lang="ru-RU" sz="3200" b="1" kern="0" dirty="0"/>
          </a:p>
          <a:p>
            <a:r>
              <a:rPr lang="en-US" sz="3200" b="1" kern="0" dirty="0"/>
              <a:t>Perform load and stress testing</a:t>
            </a:r>
          </a:p>
          <a:p>
            <a:r>
              <a:rPr lang="en-US" sz="3200" b="1" kern="0" dirty="0"/>
              <a:t>Use as much as possible existed solutions</a:t>
            </a:r>
          </a:p>
          <a:p>
            <a:r>
              <a:rPr lang="en-US" sz="3200" b="1" kern="0" dirty="0"/>
              <a:t>Don’t forget about mad world and wonders</a:t>
            </a:r>
          </a:p>
          <a:p>
            <a:pPr marL="0" indent="0">
              <a:buFont typeface="Wingdings" pitchFamily="2" charset="2"/>
              <a:buNone/>
            </a:pPr>
            <a:endParaRPr lang="ru-RU" kern="0" dirty="0"/>
          </a:p>
          <a:p>
            <a:pPr marL="457200" indent="-457200">
              <a:buFont typeface="Wingdings" pitchFamily="2" charset="2"/>
              <a:buNone/>
            </a:pPr>
            <a:endParaRPr lang="ru-RU" kern="0" dirty="0"/>
          </a:p>
          <a:p>
            <a:pPr marL="457200" indent="-457200">
              <a:buFont typeface="Wingdings" pitchFamily="2" charset="2"/>
              <a:buNone/>
            </a:pPr>
            <a:endParaRPr lang="ru-RU" kern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97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Resources</a:t>
            </a:r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218340" y="2060848"/>
            <a:ext cx="8743696" cy="1872208"/>
          </a:xfrm>
          <a:prstGeom prst="rect">
            <a:avLst/>
          </a:prstGeom>
        </p:spPr>
        <p:txBody>
          <a:bodyPr/>
          <a:lstStyle>
            <a:lvl1pPr marL="222250" indent="-2222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82613" indent="-2222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2pPr>
            <a:lvl3pPr marL="941388" indent="-22066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209675" indent="-13811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16621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1193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765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337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909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200" b="1" kern="0" dirty="0"/>
              <a:t>Java concurrency in practice (</a:t>
            </a:r>
            <a:r>
              <a:rPr lang="en-US" sz="3200" b="1" dirty="0"/>
              <a:t>Brian Goetz </a:t>
            </a:r>
            <a:r>
              <a:rPr lang="en-US" sz="3200" b="1" kern="0" dirty="0"/>
              <a:t>)</a:t>
            </a:r>
          </a:p>
          <a:p>
            <a:r>
              <a:rPr lang="en-US" sz="3200" b="1" kern="0" dirty="0"/>
              <a:t>On Java 8 (Bruce Eckel)</a:t>
            </a:r>
            <a:endParaRPr lang="ru-RU" sz="3200" b="1" kern="0" dirty="0"/>
          </a:p>
          <a:p>
            <a:r>
              <a:rPr lang="en" sz="3200" b="1" kern="0" dirty="0"/>
              <a:t>The Art of Multiprocessor Programming (</a:t>
            </a:r>
            <a:r>
              <a:rPr lang="en-US" sz="3200" b="1" dirty="0"/>
              <a:t>Maurice Herlihy </a:t>
            </a:r>
            <a:r>
              <a:rPr lang="en" sz="3200" b="1" kern="0" dirty="0"/>
              <a:t>,</a:t>
            </a:r>
            <a:r>
              <a:rPr lang="en-US" sz="3200" b="1" dirty="0"/>
              <a:t> Nir </a:t>
            </a:r>
            <a:r>
              <a:rPr lang="en-US" sz="3200" b="1" dirty="0" err="1"/>
              <a:t>Shavit</a:t>
            </a:r>
            <a:r>
              <a:rPr lang="en-US" sz="3200" b="1" dirty="0"/>
              <a:t> </a:t>
            </a:r>
            <a:r>
              <a:rPr lang="en" sz="3200" b="1" kern="0" dirty="0"/>
              <a:t>)</a:t>
            </a:r>
            <a:endParaRPr lang="ru-RU" kern="0" dirty="0"/>
          </a:p>
          <a:p>
            <a:pPr marL="457200" indent="-457200">
              <a:buFont typeface="Wingdings" pitchFamily="2" charset="2"/>
              <a:buNone/>
            </a:pPr>
            <a:endParaRPr lang="ru-RU" kern="0" dirty="0"/>
          </a:p>
          <a:p>
            <a:pPr marL="457200" indent="-457200">
              <a:buFont typeface="Wingdings" pitchFamily="2" charset="2"/>
              <a:buNone/>
            </a:pPr>
            <a:endParaRPr lang="ru-RU" kern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71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87</a:t>
            </a:fld>
            <a:endParaRPr lang="de-DE"/>
          </a:p>
        </p:txBody>
      </p:sp>
      <p:sp>
        <p:nvSpPr>
          <p:cNvPr id="11" name="Прямоугольник 1">
            <a:extLst>
              <a:ext uri="{FF2B5EF4-FFF2-40B4-BE49-F238E27FC236}">
                <a16:creationId xmlns:a16="http://schemas.microsoft.com/office/drawing/2014/main" id="{04E5152D-C10D-0642-877F-CAEEE3FE4279}"/>
              </a:ext>
            </a:extLst>
          </p:cNvPr>
          <p:cNvSpPr/>
          <p:nvPr/>
        </p:nvSpPr>
        <p:spPr>
          <a:xfrm>
            <a:off x="2797175" y="2582863"/>
            <a:ext cx="4013200" cy="1295400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10449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00" b="0" i="0" u="none" strike="noStrike" kern="1200" cap="none" spc="0" normalizeH="0" baseline="0" noProof="0" dirty="0" err="1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sp>
        <p:nvSpPr>
          <p:cNvPr id="12" name="Прямоугольник 8">
            <a:extLst>
              <a:ext uri="{FF2B5EF4-FFF2-40B4-BE49-F238E27FC236}">
                <a16:creationId xmlns:a16="http://schemas.microsoft.com/office/drawing/2014/main" id="{D9798FD3-BB3E-F942-9E77-C82EC1677E8E}"/>
              </a:ext>
            </a:extLst>
          </p:cNvPr>
          <p:cNvSpPr/>
          <p:nvPr/>
        </p:nvSpPr>
        <p:spPr>
          <a:xfrm>
            <a:off x="2608263" y="2439988"/>
            <a:ext cx="3725862" cy="1296987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10449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00" b="0" i="0" u="none" strike="noStrike" kern="1200" cap="none" spc="0" normalizeH="0" baseline="0" noProof="0" dirty="0" err="1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sp>
        <p:nvSpPr>
          <p:cNvPr id="17" name="Прямоугольник 4">
            <a:extLst>
              <a:ext uri="{FF2B5EF4-FFF2-40B4-BE49-F238E27FC236}">
                <a16:creationId xmlns:a16="http://schemas.microsoft.com/office/drawing/2014/main" id="{742E0DDD-C377-B14A-AE7A-C3D098CDD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9313" y="2816225"/>
            <a:ext cx="25415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449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otesk Headline Ultra" pitchFamily="2" charset="0"/>
                <a:ea typeface="+mn-ea"/>
                <a:cs typeface="+mn-cs"/>
              </a:rPr>
              <a:t>THANK YOU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otesk Headline Ultra" pitchFamily="2" charset="0"/>
                <a:ea typeface="+mn-ea"/>
                <a:cs typeface="+mn-cs"/>
              </a:rPr>
              <a:t>!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Grotesk Headline Ultra" pitchFamily="2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74FA2519-863A-FE49-8876-6D04F3DC47A6}"/>
              </a:ext>
            </a:extLst>
          </p:cNvPr>
          <p:cNvSpPr txBox="1">
            <a:spLocks noChangeArrowheads="1"/>
          </p:cNvSpPr>
          <p:nvPr/>
        </p:nvSpPr>
        <p:spPr>
          <a:xfrm>
            <a:off x="4067944" y="6525344"/>
            <a:ext cx="4680520" cy="332656"/>
          </a:xfrm>
          <a:prstGeom prst="rect">
            <a:avLst/>
          </a:prstGeom>
        </p:spPr>
        <p:txBody>
          <a:bodyPr/>
          <a:lstStyle>
            <a:lvl1pPr algn="l" defTabSz="522637" rtl="0" eaLnBrk="1" fontAlgn="base" hangingPunct="1">
              <a:lnSpc>
                <a:spcPct val="104000"/>
              </a:lnSpc>
              <a:spcBef>
                <a:spcPts val="1088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440" algn="l" defTabSz="522637" rtl="0" eaLnBrk="1" fontAlgn="base" hangingPunct="1">
              <a:lnSpc>
                <a:spcPct val="104000"/>
              </a:lnSpc>
              <a:spcBef>
                <a:spcPts val="272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95912" indent="-195912" algn="l" defTabSz="522637" rtl="0" eaLnBrk="1" fontAlgn="base" hangingPunct="1">
              <a:lnSpc>
                <a:spcPct val="104000"/>
              </a:lnSpc>
              <a:spcBef>
                <a:spcPts val="272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91824" indent="-195809" algn="l" defTabSz="522637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7736" indent="-195912" algn="l" defTabSz="522637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0597" indent="-207327" algn="l" defTabSz="41465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95249" indent="-207327" algn="l" defTabSz="41465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09903" indent="-207327" algn="l" defTabSz="41465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24558" indent="-207327" algn="l" defTabSz="41465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/>
              <a:t>artyom-karnov@yandex.ru</a:t>
            </a:r>
            <a:r>
              <a:rPr lang="en-US" dirty="0"/>
              <a:t>,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Saint-Petersburg, </a:t>
            </a:r>
            <a:r>
              <a:rPr lang="en-US" dirty="0"/>
              <a:t>201</a:t>
            </a:r>
            <a:r>
              <a:rPr lang="ru-RU" dirty="0"/>
              <a:t>9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1AFB61-B0EC-D745-B317-2F5B68139A6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36B45B-07BA-164C-BBCC-59B6F451F999}"/>
              </a:ext>
            </a:extLst>
          </p:cNvPr>
          <p:cNvSpPr/>
          <p:nvPr/>
        </p:nvSpPr>
        <p:spPr bwMode="auto">
          <a:xfrm>
            <a:off x="114710" y="217712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3794" name="Picture 2" descr="http://2.bp.blogspot.com/-HJKVDUYwNNY/TjL4Dpn8YqI/AAAAAAAAACg/VQZ0P2DbfIw/s1600/mjpDJ.png">
            <a:extLst>
              <a:ext uri="{FF2B5EF4-FFF2-40B4-BE49-F238E27FC236}">
                <a16:creationId xmlns:a16="http://schemas.microsoft.com/office/drawing/2014/main" id="{6EC6E935-599C-CA47-BDBA-CAFD3AC45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9647"/>
            <a:ext cx="3609180" cy="396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607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Computer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021553-10E7-F04F-9608-063262463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8"/>
          <a:stretch/>
        </p:blipFill>
        <p:spPr>
          <a:xfrm>
            <a:off x="881435" y="692696"/>
            <a:ext cx="7380486" cy="525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3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heme/theme1.xml><?xml version="1.0" encoding="utf-8"?>
<a:theme xmlns:a="http://schemas.openxmlformats.org/drawingml/2006/main" name="lecture template">
  <a:themeElements>
    <a:clrScheme name="">
      <a:dk1>
        <a:srgbClr val="000000"/>
      </a:dk1>
      <a:lt1>
        <a:srgbClr val="FFFFFF"/>
      </a:lt1>
      <a:dk2>
        <a:srgbClr val="E20074"/>
      </a:dk2>
      <a:lt2>
        <a:srgbClr val="CCCCCC"/>
      </a:lt2>
      <a:accent1>
        <a:srgbClr val="427BAB"/>
      </a:accent1>
      <a:accent2>
        <a:srgbClr val="FDD167"/>
      </a:accent2>
      <a:accent3>
        <a:srgbClr val="FFFFFF"/>
      </a:accent3>
      <a:accent4>
        <a:srgbClr val="000000"/>
      </a:accent4>
      <a:accent5>
        <a:srgbClr val="B0BFD2"/>
      </a:accent5>
      <a:accent6>
        <a:srgbClr val="E5BD5D"/>
      </a:accent6>
      <a:hlink>
        <a:srgbClr val="E20074"/>
      </a:hlink>
      <a:folHlink>
        <a:srgbClr val="64B9E4"/>
      </a:folHlink>
    </a:clrScheme>
    <a:fontScheme name="2_DTE Master">
      <a:majorFont>
        <a:latin typeface="Tele-GroteskNor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20663" marR="0" indent="-220663" algn="l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tx2"/>
          </a:buClr>
          <a:buSzPct val="75000"/>
          <a:buFont typeface="Wingdings" pitchFamily="2" charset="2"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ele-GroteskNor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20663" marR="0" indent="-220663" algn="l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tx2"/>
          </a:buClr>
          <a:buSzPct val="75000"/>
          <a:buFont typeface="Wingdings" pitchFamily="2" charset="2"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ele-GroteskNor" pitchFamily="2" charset="0"/>
          </a:defRPr>
        </a:defPPr>
      </a:lstStyle>
    </a:lnDef>
  </a:objectDefaults>
  <a:extraClrSchemeLst>
    <a:extraClrScheme>
      <a:clrScheme name="2_DTE Master 1">
        <a:dk1>
          <a:srgbClr val="000000"/>
        </a:dk1>
        <a:lt1>
          <a:srgbClr val="FFFFFF"/>
        </a:lt1>
        <a:dk2>
          <a:srgbClr val="E20074"/>
        </a:dk2>
        <a:lt2>
          <a:srgbClr val="CCCCCC"/>
        </a:lt2>
        <a:accent1>
          <a:srgbClr val="3366CC"/>
        </a:accent1>
        <a:accent2>
          <a:srgbClr val="FDCD67"/>
        </a:accent2>
        <a:accent3>
          <a:srgbClr val="FFFFFF"/>
        </a:accent3>
        <a:accent4>
          <a:srgbClr val="000000"/>
        </a:accent4>
        <a:accent5>
          <a:srgbClr val="ADB8E2"/>
        </a:accent5>
        <a:accent6>
          <a:srgbClr val="E5BA5D"/>
        </a:accent6>
        <a:hlink>
          <a:srgbClr val="E20074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E20074"/>
      </a:dk2>
      <a:lt2>
        <a:srgbClr val="CCCCCC"/>
      </a:lt2>
      <a:accent1>
        <a:srgbClr val="3366CC"/>
      </a:accent1>
      <a:accent2>
        <a:srgbClr val="FDCD67"/>
      </a:accent2>
      <a:accent3>
        <a:srgbClr val="FFFFFF"/>
      </a:accent3>
      <a:accent4>
        <a:srgbClr val="000000"/>
      </a:accent4>
      <a:accent5>
        <a:srgbClr val="ADB8E2"/>
      </a:accent5>
      <a:accent6>
        <a:srgbClr val="E5BA5D"/>
      </a:accent6>
      <a:hlink>
        <a:srgbClr val="E20074"/>
      </a:hlink>
      <a:folHlink>
        <a:srgbClr val="99CC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template</Template>
  <TotalTime>9691</TotalTime>
  <Words>1587</Words>
  <Application>Microsoft Macintosh PowerPoint</Application>
  <PresentationFormat>On-screen Show (4:3)</PresentationFormat>
  <Paragraphs>426</Paragraphs>
  <Slides>87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6" baseType="lpstr">
      <vt:lpstr>Arial</vt:lpstr>
      <vt:lpstr>Arial Narrow</vt:lpstr>
      <vt:lpstr>Tele-GroteskFet</vt:lpstr>
      <vt:lpstr>Tele-GroteskNor</vt:lpstr>
      <vt:lpstr>TeleGrotesk Headline</vt:lpstr>
      <vt:lpstr>TeleGrotesk Headline Ultra</vt:lpstr>
      <vt:lpstr>Times</vt:lpstr>
      <vt:lpstr>Wingdings</vt:lpstr>
      <vt:lpstr>lecture template</vt:lpstr>
      <vt:lpstr>Concurrency   </vt:lpstr>
      <vt:lpstr>Content</vt:lpstr>
      <vt:lpstr>Hardware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Java basics</vt:lpstr>
      <vt:lpstr>PowerPoint Presentation</vt:lpstr>
      <vt:lpstr>PowerPoint Presentation</vt:lpstr>
      <vt:lpstr>PowerPoint Presentation</vt:lpstr>
      <vt:lpstr>PowerPoint Presentation</vt:lpstr>
      <vt:lpstr>Example 1,2,3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5</vt:lpstr>
      <vt:lpstr>PowerPoint Presentation</vt:lpstr>
      <vt:lpstr>Concurrent computing is a form of computing in which several computations are executed during overlapping time periods—concurrently—instead of sequentially (one completing before the next starts)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Concurrent Dijkstra algorithm</vt:lpstr>
      <vt:lpstr>Multi thread migration</vt:lpstr>
      <vt:lpstr>Single thread migration</vt:lpstr>
      <vt:lpstr>Multi thread migration</vt:lpstr>
      <vt:lpstr>Multi thread migration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T-SYSTEMS CIS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    Author: Potekhin Makar</dc:title>
  <dc:creator>Karnov Artem</dc:creator>
  <cp:lastModifiedBy>Microsoft Office User</cp:lastModifiedBy>
  <cp:revision>952</cp:revision>
  <cp:lastPrinted>2019-05-08T14:30:15Z</cp:lastPrinted>
  <dcterms:created xsi:type="dcterms:W3CDTF">2012-01-31T10:20:33Z</dcterms:created>
  <dcterms:modified xsi:type="dcterms:W3CDTF">2019-08-11T17:30:47Z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0008003618000000000001023720</vt:lpwstr>
  </property>
</Properties>
</file>